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57" r:id="rId3"/>
    <p:sldId id="271" r:id="rId4"/>
    <p:sldId id="261" r:id="rId5"/>
    <p:sldId id="265" r:id="rId6"/>
    <p:sldId id="266" r:id="rId7"/>
    <p:sldId id="267" r:id="rId8"/>
    <p:sldId id="268" r:id="rId9"/>
    <p:sldId id="269"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5" r:id="rId26"/>
    <p:sldId id="270" r:id="rId27"/>
    <p:sldId id="273" r:id="rId28"/>
    <p:sldId id="274" r:id="rId29"/>
    <p:sldId id="292" r:id="rId30"/>
    <p:sldId id="293" r:id="rId31"/>
    <p:sldId id="294" r:id="rId32"/>
    <p:sldId id="275" r:id="rId33"/>
    <p:sldId id="296" r:id="rId34"/>
    <p:sldId id="297" r:id="rId35"/>
    <p:sldId id="299" r:id="rId36"/>
    <p:sldId id="298" r:id="rId37"/>
    <p:sldId id="276" r:id="rId38"/>
    <p:sldId id="26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91353"/>
  </p:normalViewPr>
  <p:slideViewPr>
    <p:cSldViewPr snapToGrid="0" snapToObjects="1">
      <p:cViewPr>
        <p:scale>
          <a:sx n="107" d="100"/>
          <a:sy n="107" d="100"/>
        </p:scale>
        <p:origin x="112" y="-41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AE0E3-3933-0146-9335-A28D5A95674B}" type="datetimeFigureOut">
              <a:rPr lang="en-US" smtClean="0"/>
              <a:t>4/26/21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0A379-B2AB-8544-9D2D-F36C4EB416A5}" type="slidenum">
              <a:rPr lang="en-US" smtClean="0"/>
              <a:t>‹#›</a:t>
            </a:fld>
            <a:endParaRPr lang="en-US"/>
          </a:p>
        </p:txBody>
      </p:sp>
    </p:spTree>
    <p:extLst>
      <p:ext uri="{BB962C8B-B14F-4D97-AF65-F5344CB8AC3E}">
        <p14:creationId xmlns:p14="http://schemas.microsoft.com/office/powerpoint/2010/main" val="4095979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aterial.io/guideline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reversed -&gt; Trả về một đối tượng Iterable chứa các phần tử mảng theo thứ tứ ngược lại</a:t>
            </a:r>
          </a:p>
          <a:p>
            <a:r>
              <a:rPr lang="vi-VN" sz="1200" kern="1200" dirty="0">
                <a:solidFill>
                  <a:schemeClr val="tx1"/>
                </a:solidFill>
                <a:effectLst/>
                <a:latin typeface="+mn-lt"/>
                <a:ea typeface="+mn-ea"/>
                <a:cs typeface="+mn-cs"/>
              </a:rPr>
              <a:t>add()-&gt;Thêm một phần tử vào cuối add(element)</a:t>
            </a:r>
          </a:p>
          <a:p>
            <a:r>
              <a:rPr lang="vi-VN" sz="1200" kern="1200" dirty="0">
                <a:solidFill>
                  <a:schemeClr val="tx1"/>
                </a:solidFill>
                <a:effectLst/>
                <a:latin typeface="+mn-lt"/>
                <a:ea typeface="+mn-ea"/>
                <a:cs typeface="+mn-cs"/>
              </a:rPr>
              <a:t>insert()-&gt;</a:t>
            </a:r>
          </a:p>
          <a:p>
            <a:r>
              <a:rPr lang="vi-VN" sz="1200" kern="1200" dirty="0">
                <a:solidFill>
                  <a:schemeClr val="tx1"/>
                </a:solidFill>
                <a:effectLst/>
                <a:latin typeface="+mn-lt"/>
                <a:ea typeface="+mn-ea"/>
                <a:cs typeface="+mn-cs"/>
              </a:rPr>
              <a:t>Chèn một phần tử vào mảng ở vị trí i insert(i,element)</a:t>
            </a:r>
          </a:p>
          <a:p>
            <a:r>
              <a:rPr lang="vi-VN" sz="1200" kern="1200" dirty="0">
                <a:solidFill>
                  <a:schemeClr val="tx1"/>
                </a:solidFill>
                <a:effectLst/>
                <a:latin typeface="+mn-lt"/>
                <a:ea typeface="+mn-ea"/>
                <a:cs typeface="+mn-cs"/>
              </a:rPr>
              <a:t>insertAll()</a:t>
            </a:r>
          </a:p>
          <a:p>
            <a:r>
              <a:rPr lang="vi-VN" sz="1200" kern="1200" dirty="0">
                <a:solidFill>
                  <a:schemeClr val="tx1"/>
                </a:solidFill>
                <a:effectLst/>
                <a:latin typeface="+mn-lt"/>
                <a:ea typeface="+mn-ea"/>
                <a:cs typeface="+mn-cs"/>
              </a:rPr>
              <a:t>Chèn một một Iterable bắt đầu từ vị trí i: insertAll(i,iterable)</a:t>
            </a:r>
          </a:p>
          <a:p>
            <a:r>
              <a:rPr lang="vi-VN" sz="1200" kern="1200" dirty="0">
                <a:solidFill>
                  <a:schemeClr val="tx1"/>
                </a:solidFill>
                <a:effectLst/>
                <a:latin typeface="+mn-lt"/>
                <a:ea typeface="+mn-ea"/>
                <a:cs typeface="+mn-cs"/>
              </a:rPr>
              <a:t>remove()</a:t>
            </a:r>
          </a:p>
          <a:p>
            <a:r>
              <a:rPr lang="vi-VN" sz="1200" kern="1200" dirty="0">
                <a:solidFill>
                  <a:schemeClr val="tx1"/>
                </a:solidFill>
                <a:effectLst/>
                <a:latin typeface="+mn-lt"/>
                <a:ea typeface="+mn-ea"/>
                <a:cs typeface="+mn-cs"/>
              </a:rPr>
              <a:t>Xóa bỏ phần tử đầu tiền tìm thấy có giá trị chỉ ra remove(data)</a:t>
            </a:r>
          </a:p>
          <a:p>
            <a:r>
              <a:rPr lang="vi-VN" sz="1200" kern="1200" dirty="0">
                <a:solidFill>
                  <a:schemeClr val="tx1"/>
                </a:solidFill>
                <a:effectLst/>
                <a:latin typeface="+mn-lt"/>
                <a:ea typeface="+mn-ea"/>
                <a:cs typeface="+mn-cs"/>
              </a:rPr>
              <a:t>removeAt()</a:t>
            </a:r>
          </a:p>
          <a:p>
            <a:r>
              <a:rPr lang="vi-VN" sz="1200" kern="1200" dirty="0">
                <a:solidFill>
                  <a:schemeClr val="tx1"/>
                </a:solidFill>
                <a:effectLst/>
                <a:latin typeface="+mn-lt"/>
                <a:ea typeface="+mn-ea"/>
                <a:cs typeface="+mn-cs"/>
              </a:rPr>
              <a:t>Xóa bỏ phần tử ở vị trí i removeAt(i)</a:t>
            </a:r>
          </a:p>
          <a:p>
            <a:r>
              <a:rPr lang="vi-VN" sz="1200" kern="1200" dirty="0">
                <a:solidFill>
                  <a:schemeClr val="tx1"/>
                </a:solidFill>
                <a:effectLst/>
                <a:latin typeface="+mn-lt"/>
                <a:ea typeface="+mn-ea"/>
                <a:cs typeface="+mn-cs"/>
              </a:rPr>
              <a:t>removeLast()</a:t>
            </a:r>
          </a:p>
          <a:p>
            <a:r>
              <a:rPr lang="vi-VN" sz="1200" kern="1200" dirty="0">
                <a:solidFill>
                  <a:schemeClr val="tx1"/>
                </a:solidFill>
                <a:effectLst/>
                <a:latin typeface="+mn-lt"/>
                <a:ea typeface="+mn-ea"/>
                <a:cs typeface="+mn-cs"/>
              </a:rPr>
              <a:t>Xóa bỏ phần tử cuối</a:t>
            </a:r>
          </a:p>
          <a:p>
            <a:r>
              <a:rPr lang="vi-VN" sz="1200" kern="1200" dirty="0">
                <a:solidFill>
                  <a:schemeClr val="tx1"/>
                </a:solidFill>
                <a:effectLst/>
                <a:latin typeface="+mn-lt"/>
                <a:ea typeface="+mn-ea"/>
                <a:cs typeface="+mn-cs"/>
              </a:rPr>
              <a:t>removeRange()</a:t>
            </a:r>
          </a:p>
          <a:p>
            <a:r>
              <a:rPr lang="vi-VN" sz="1200" kern="1200" dirty="0">
                <a:solidFill>
                  <a:schemeClr val="tx1"/>
                </a:solidFill>
                <a:effectLst/>
                <a:latin typeface="+mn-lt"/>
                <a:ea typeface="+mn-ea"/>
                <a:cs typeface="+mn-cs"/>
              </a:rPr>
              <a:t>Xóa bỏ phần tử từ vị trí start đến vị trí end removeRange(start, end)</a:t>
            </a:r>
          </a:p>
        </p:txBody>
      </p:sp>
      <p:sp>
        <p:nvSpPr>
          <p:cNvPr id="4" name="Slide Number Placeholder 3"/>
          <p:cNvSpPr>
            <a:spLocks noGrp="1"/>
          </p:cNvSpPr>
          <p:nvPr>
            <p:ph type="sldNum" sz="quarter" idx="5"/>
          </p:nvPr>
        </p:nvSpPr>
        <p:spPr/>
        <p:txBody>
          <a:bodyPr/>
          <a:lstStyle/>
          <a:p>
            <a:fld id="{B630A379-B2AB-8544-9D2D-F36C4EB416A5}" type="slidenum">
              <a:rPr lang="en-US" smtClean="0"/>
              <a:t>19</a:t>
            </a:fld>
            <a:endParaRPr lang="en-US"/>
          </a:p>
        </p:txBody>
      </p:sp>
    </p:spTree>
    <p:extLst>
      <p:ext uri="{BB962C8B-B14F-4D97-AF65-F5344CB8AC3E}">
        <p14:creationId xmlns:p14="http://schemas.microsoft.com/office/powerpoint/2010/main" val="2038405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0A379-B2AB-8544-9D2D-F36C4EB416A5}" type="slidenum">
              <a:rPr lang="en-US" smtClean="0"/>
              <a:t>25</a:t>
            </a:fld>
            <a:endParaRPr lang="en-US"/>
          </a:p>
        </p:txBody>
      </p:sp>
    </p:spTree>
    <p:extLst>
      <p:ext uri="{BB962C8B-B14F-4D97-AF65-F5344CB8AC3E}">
        <p14:creationId xmlns:p14="http://schemas.microsoft.com/office/powerpoint/2010/main" val="1060626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u="none" strike="noStrike" kern="1200" dirty="0">
                <a:solidFill>
                  <a:schemeClr val="tx1"/>
                </a:solidFill>
                <a:effectLst/>
                <a:latin typeface="+mn-lt"/>
                <a:ea typeface="+mn-ea"/>
                <a:cs typeface="+mn-cs"/>
              </a:rPr>
              <a:t>This example creates a Material app.  </a:t>
            </a:r>
            <a:r>
              <a:rPr lang="en-US" sz="1200" b="0" i="0" u="none" strike="noStrike" kern="1200" dirty="0">
                <a:solidFill>
                  <a:schemeClr val="tx1"/>
                </a:solidFill>
                <a:effectLst/>
                <a:latin typeface="+mn-lt"/>
                <a:ea typeface="+mn-ea"/>
                <a:cs typeface="+mn-cs"/>
                <a:hlinkClick r:id="rId3"/>
              </a:rPr>
              <a:t>Material</a:t>
            </a:r>
            <a:r>
              <a:rPr lang="en-US" sz="1200" b="0" i="0" u="none" strike="noStrike" kern="1200" dirty="0">
                <a:solidFill>
                  <a:schemeClr val="tx1"/>
                </a:solidFill>
                <a:effectLst/>
                <a:latin typeface="+mn-lt"/>
                <a:ea typeface="+mn-ea"/>
                <a:cs typeface="+mn-cs"/>
              </a:rPr>
              <a:t> is a visual-design language that's standard on mobile and the web. Flutter offers a rich set of Material widgets.</a:t>
            </a:r>
          </a:p>
          <a:p>
            <a:pPr marL="228600" indent="-228600">
              <a:buFont typeface="+mj-lt"/>
              <a:buAutoNum type="arabicPeriod"/>
            </a:pPr>
            <a:r>
              <a:rPr lang="en-US" sz="1200" b="0" i="0" u="none" strike="noStrike" kern="1200" dirty="0">
                <a:solidFill>
                  <a:schemeClr val="tx1"/>
                </a:solidFill>
                <a:effectLst/>
                <a:latin typeface="+mn-lt"/>
                <a:ea typeface="+mn-ea"/>
                <a:cs typeface="+mn-cs"/>
              </a:rPr>
              <a:t>The main method uses arrow (=&gt;) notation. Use arrow notation for one-line functions or methods.</a:t>
            </a:r>
          </a:p>
          <a:p>
            <a:pPr marL="228600" indent="-228600">
              <a:buFont typeface="+mj-lt"/>
              <a:buAutoNum type="arabicPeriod"/>
            </a:pPr>
            <a:r>
              <a:rPr lang="en-US" sz="1200" b="0" i="0" u="none" strike="noStrike" kern="1200" dirty="0">
                <a:solidFill>
                  <a:schemeClr val="tx1"/>
                </a:solidFill>
                <a:effectLst/>
                <a:latin typeface="+mn-lt"/>
                <a:ea typeface="+mn-ea"/>
                <a:cs typeface="+mn-cs"/>
              </a:rPr>
              <a:t>The app extends </a:t>
            </a:r>
            <a:r>
              <a:rPr lang="en-US" sz="1200" b="0" i="0" u="none" strike="noStrike" kern="1200" dirty="0" err="1">
                <a:solidFill>
                  <a:schemeClr val="tx1"/>
                </a:solidFill>
                <a:effectLst/>
                <a:latin typeface="+mn-lt"/>
                <a:ea typeface="+mn-ea"/>
                <a:cs typeface="+mn-cs"/>
              </a:rPr>
              <a:t>StatelessWidget</a:t>
            </a:r>
            <a:r>
              <a:rPr lang="en-US" sz="1200" b="0" i="0" u="none" strike="noStrike" kern="1200" dirty="0">
                <a:solidFill>
                  <a:schemeClr val="tx1"/>
                </a:solidFill>
                <a:effectLst/>
                <a:latin typeface="+mn-lt"/>
                <a:ea typeface="+mn-ea"/>
                <a:cs typeface="+mn-cs"/>
              </a:rPr>
              <a:t>, which makes the app itself a widget. In Flutter, almost everything is a widget, including alignment, padding, and layout.</a:t>
            </a:r>
          </a:p>
          <a:p>
            <a:pPr marL="228600" indent="-228600">
              <a:buFont typeface="+mj-lt"/>
              <a:buAutoNum type="arabicPeriod"/>
            </a:pPr>
            <a:r>
              <a:rPr lang="en-US" sz="1200" b="0" i="0" u="none" strike="noStrike" kern="1200" dirty="0">
                <a:solidFill>
                  <a:schemeClr val="tx1"/>
                </a:solidFill>
                <a:effectLst/>
                <a:latin typeface="+mn-lt"/>
                <a:ea typeface="+mn-ea"/>
                <a:cs typeface="+mn-cs"/>
              </a:rPr>
              <a:t>The Scaffold widget, from the Material library, provides a default app bar, a title, and a body property that holds the widget tree for the home screen. The widget subtree can be quite complex.</a:t>
            </a:r>
          </a:p>
          <a:p>
            <a:pPr marL="228600" indent="-228600">
              <a:buFont typeface="+mj-lt"/>
              <a:buAutoNum type="arabicPeriod"/>
            </a:pPr>
            <a:r>
              <a:rPr lang="en-US" sz="1200" b="0" i="0" u="none" strike="noStrike" kern="1200" dirty="0">
                <a:solidFill>
                  <a:schemeClr val="tx1"/>
                </a:solidFill>
                <a:effectLst/>
                <a:latin typeface="+mn-lt"/>
                <a:ea typeface="+mn-ea"/>
                <a:cs typeface="+mn-cs"/>
              </a:rPr>
              <a:t>A widget's main job is to provide a build method that describes how to display the widget in terms of other, lower-level widgets.</a:t>
            </a:r>
          </a:p>
          <a:p>
            <a:pPr marL="228600" indent="-228600">
              <a:buFont typeface="+mj-lt"/>
              <a:buAutoNum type="arabicPeriod"/>
            </a:pPr>
            <a:r>
              <a:rPr lang="en-US" sz="1200" b="0" i="0" u="none" strike="noStrike" kern="1200" dirty="0">
                <a:solidFill>
                  <a:schemeClr val="tx1"/>
                </a:solidFill>
                <a:effectLst/>
                <a:latin typeface="+mn-lt"/>
                <a:ea typeface="+mn-ea"/>
                <a:cs typeface="+mn-cs"/>
              </a:rPr>
              <a:t>The body for this example consists of a Center widget containing a Text child widget. The Center widget aligns its widget subtree to the center of the screen</a:t>
            </a:r>
          </a:p>
        </p:txBody>
      </p:sp>
      <p:sp>
        <p:nvSpPr>
          <p:cNvPr id="4" name="Slide Number Placeholder 3"/>
          <p:cNvSpPr>
            <a:spLocks noGrp="1"/>
          </p:cNvSpPr>
          <p:nvPr>
            <p:ph type="sldNum" sz="quarter" idx="5"/>
          </p:nvPr>
        </p:nvSpPr>
        <p:spPr/>
        <p:txBody>
          <a:bodyPr/>
          <a:lstStyle/>
          <a:p>
            <a:fld id="{B630A379-B2AB-8544-9D2D-F36C4EB416A5}" type="slidenum">
              <a:rPr lang="en-US" smtClean="0"/>
              <a:t>32</a:t>
            </a:fld>
            <a:endParaRPr lang="en-US"/>
          </a:p>
        </p:txBody>
      </p:sp>
    </p:spTree>
    <p:extLst>
      <p:ext uri="{BB962C8B-B14F-4D97-AF65-F5344CB8AC3E}">
        <p14:creationId xmlns:p14="http://schemas.microsoft.com/office/powerpoint/2010/main" val="2700295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0A379-B2AB-8544-9D2D-F36C4EB416A5}" type="slidenum">
              <a:rPr lang="en-US" smtClean="0"/>
              <a:t>33</a:t>
            </a:fld>
            <a:endParaRPr lang="en-US"/>
          </a:p>
        </p:txBody>
      </p:sp>
    </p:spTree>
    <p:extLst>
      <p:ext uri="{BB962C8B-B14F-4D97-AF65-F5344CB8AC3E}">
        <p14:creationId xmlns:p14="http://schemas.microsoft.com/office/powerpoint/2010/main" val="39560512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B28E754-3E2E-414B-9D0D-04B2A3D076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599542"/>
            <a:ext cx="12192000" cy="1258458"/>
          </a:xfrm>
          <a:prstGeom prst="rect">
            <a:avLst/>
          </a:prstGeom>
        </p:spPr>
      </p:pic>
      <p:sp>
        <p:nvSpPr>
          <p:cNvPr id="2" name="Title 1">
            <a:extLst>
              <a:ext uri="{FF2B5EF4-FFF2-40B4-BE49-F238E27FC236}">
                <a16:creationId xmlns:a16="http://schemas.microsoft.com/office/drawing/2014/main" id="{6291E6EF-266A-234C-9176-812F05EDCC7A}"/>
              </a:ext>
            </a:extLst>
          </p:cNvPr>
          <p:cNvSpPr>
            <a:spLocks noGrp="1"/>
          </p:cNvSpPr>
          <p:nvPr>
            <p:ph type="ctrTitle"/>
          </p:nvPr>
        </p:nvSpPr>
        <p:spPr>
          <a:xfrm>
            <a:off x="1519003" y="1746680"/>
            <a:ext cx="9144000" cy="2387600"/>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364D917-CA21-4F4E-8B24-CCA5B0A741CA}"/>
              </a:ext>
            </a:extLst>
          </p:cNvPr>
          <p:cNvSpPr>
            <a:spLocks noGrp="1"/>
          </p:cNvSpPr>
          <p:nvPr>
            <p:ph type="subTitle" idx="1"/>
          </p:nvPr>
        </p:nvSpPr>
        <p:spPr>
          <a:xfrm>
            <a:off x="1519003" y="4134280"/>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45D3A555-B567-8D49-8781-B710B20478B5}"/>
              </a:ext>
            </a:extLst>
          </p:cNvPr>
          <p:cNvSpPr>
            <a:spLocks noGrp="1"/>
          </p:cNvSpPr>
          <p:nvPr>
            <p:ph type="dt" sz="half" idx="10"/>
          </p:nvPr>
        </p:nvSpPr>
        <p:spPr/>
        <p:txBody>
          <a:bodyPr/>
          <a:lstStyle>
            <a:lvl1pPr>
              <a:defRPr>
                <a:solidFill>
                  <a:schemeClr val="bg1"/>
                </a:solidFill>
              </a:defRPr>
            </a:lvl1pPr>
          </a:lstStyle>
          <a:p>
            <a:fld id="{B40CEA28-A598-2043-92FC-06455CE08A66}" type="datetime1">
              <a:rPr lang="en-US" smtClean="0"/>
              <a:t>4/26/21</a:t>
            </a:fld>
            <a:endParaRPr lang="en-US" dirty="0"/>
          </a:p>
        </p:txBody>
      </p:sp>
      <p:sp>
        <p:nvSpPr>
          <p:cNvPr id="5" name="Footer Placeholder 4">
            <a:extLst>
              <a:ext uri="{FF2B5EF4-FFF2-40B4-BE49-F238E27FC236}">
                <a16:creationId xmlns:a16="http://schemas.microsoft.com/office/drawing/2014/main" id="{31DA498F-F954-4C4A-AE9C-D1B5921058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5264E6-9BC0-4B4A-A6E9-9DAA912B8991}"/>
              </a:ext>
            </a:extLst>
          </p:cNvPr>
          <p:cNvSpPr>
            <a:spLocks noGrp="1"/>
          </p:cNvSpPr>
          <p:nvPr>
            <p:ph type="sldNum" sz="quarter" idx="12"/>
          </p:nvPr>
        </p:nvSpPr>
        <p:spPr/>
        <p:txBody>
          <a:bodyPr/>
          <a:lstStyle>
            <a:lvl1pPr>
              <a:defRPr>
                <a:solidFill>
                  <a:schemeClr val="bg1"/>
                </a:solidFill>
              </a:defRPr>
            </a:lvl1pPr>
          </a:lstStyle>
          <a:p>
            <a:fld id="{0E9BF5F7-54E5-E744-A88D-9321BE78B3F4}" type="slidenum">
              <a:rPr lang="en-US" smtClean="0"/>
              <a:pPr/>
              <a:t>‹#›</a:t>
            </a:fld>
            <a:endParaRPr lang="en-US" dirty="0"/>
          </a:p>
        </p:txBody>
      </p:sp>
      <p:pic>
        <p:nvPicPr>
          <p:cNvPr id="7" name="Picture 6" descr="A close up of a sign&#10;&#10;Description automatically generated">
            <a:extLst>
              <a:ext uri="{FF2B5EF4-FFF2-40B4-BE49-F238E27FC236}">
                <a16:creationId xmlns:a16="http://schemas.microsoft.com/office/drawing/2014/main" id="{1F164513-02A9-054C-A0DB-F8F5E7572D44}"/>
              </a:ext>
            </a:extLst>
          </p:cNvPr>
          <p:cNvPicPr>
            <a:picLocks noChangeAspect="1"/>
          </p:cNvPicPr>
          <p:nvPr userDrawn="1"/>
        </p:nvPicPr>
        <p:blipFill rotWithShape="1">
          <a:blip r:embed="rId3"/>
          <a:srcRect l="12679" t="3318" r="12865" b="24810"/>
          <a:stretch/>
        </p:blipFill>
        <p:spPr>
          <a:xfrm>
            <a:off x="79947" y="88536"/>
            <a:ext cx="1728402" cy="1180372"/>
          </a:xfrm>
          <a:prstGeom prst="rect">
            <a:avLst/>
          </a:prstGeom>
        </p:spPr>
      </p:pic>
      <p:sp>
        <p:nvSpPr>
          <p:cNvPr id="17" name="TextBox 16">
            <a:extLst>
              <a:ext uri="{FF2B5EF4-FFF2-40B4-BE49-F238E27FC236}">
                <a16:creationId xmlns:a16="http://schemas.microsoft.com/office/drawing/2014/main" id="{AE336782-BDEA-4B4D-BCDD-E979215E400F}"/>
              </a:ext>
            </a:extLst>
          </p:cNvPr>
          <p:cNvSpPr txBox="1"/>
          <p:nvPr userDrawn="1"/>
        </p:nvSpPr>
        <p:spPr>
          <a:xfrm>
            <a:off x="2779426" y="314801"/>
            <a:ext cx="7583774" cy="954107"/>
          </a:xfrm>
          <a:prstGeom prst="rect">
            <a:avLst/>
          </a:prstGeom>
          <a:noFill/>
        </p:spPr>
        <p:txBody>
          <a:bodyPr wrap="square" rtlCol="0">
            <a:spAutoFit/>
          </a:bodyPr>
          <a:lstStyle/>
          <a:p>
            <a:pPr algn="ctr"/>
            <a:r>
              <a:rPr lang="en-US" sz="2800" dirty="0"/>
              <a:t>TRƯỜNG ĐẠI HỌC NGOẠI NGỮ - TIN HỌC TPHCM</a:t>
            </a:r>
          </a:p>
          <a:p>
            <a:pPr algn="ctr"/>
            <a:r>
              <a:rPr lang="en-US" sz="2800" b="1" dirty="0">
                <a:solidFill>
                  <a:srgbClr val="FF0000"/>
                </a:solidFill>
              </a:rPr>
              <a:t>KHOA CNTT – BM CÔNG NGHỆ PHẦN MỀM</a:t>
            </a:r>
          </a:p>
        </p:txBody>
      </p:sp>
    </p:spTree>
    <p:extLst>
      <p:ext uri="{BB962C8B-B14F-4D97-AF65-F5344CB8AC3E}">
        <p14:creationId xmlns:p14="http://schemas.microsoft.com/office/powerpoint/2010/main" val="3719131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8BECD-0E0B-4441-9615-E583D9C5F0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18760C-32B3-6E4C-9E3F-432D6517DE6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32B4A4-A9CB-F046-97F7-FFE4641FE760}"/>
              </a:ext>
            </a:extLst>
          </p:cNvPr>
          <p:cNvSpPr>
            <a:spLocks noGrp="1"/>
          </p:cNvSpPr>
          <p:nvPr>
            <p:ph type="dt" sz="half" idx="10"/>
          </p:nvPr>
        </p:nvSpPr>
        <p:spPr/>
        <p:txBody>
          <a:bodyPr/>
          <a:lstStyle/>
          <a:p>
            <a:fld id="{17F31138-E79F-9A49-8B1E-1533D8AAB9DB}" type="datetime1">
              <a:rPr lang="en-US" smtClean="0"/>
              <a:t>4/26/21</a:t>
            </a:fld>
            <a:endParaRPr lang="en-US"/>
          </a:p>
        </p:txBody>
      </p:sp>
      <p:sp>
        <p:nvSpPr>
          <p:cNvPr id="5" name="Footer Placeholder 4">
            <a:extLst>
              <a:ext uri="{FF2B5EF4-FFF2-40B4-BE49-F238E27FC236}">
                <a16:creationId xmlns:a16="http://schemas.microsoft.com/office/drawing/2014/main" id="{E4ED5278-C2C1-D346-B75E-92384FDB7B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6C8E67-06C7-6243-B8C6-86DFD5D43D90}"/>
              </a:ext>
            </a:extLst>
          </p:cNvPr>
          <p:cNvSpPr>
            <a:spLocks noGrp="1"/>
          </p:cNvSpPr>
          <p:nvPr>
            <p:ph type="sldNum" sz="quarter" idx="12"/>
          </p:nvPr>
        </p:nvSpPr>
        <p:spPr/>
        <p:txBody>
          <a:bodyPr/>
          <a:lstStyle/>
          <a:p>
            <a:fld id="{0E9BF5F7-54E5-E744-A88D-9321BE78B3F4}" type="slidenum">
              <a:rPr lang="en-US" smtClean="0"/>
              <a:t>‹#›</a:t>
            </a:fld>
            <a:endParaRPr lang="en-US"/>
          </a:p>
        </p:txBody>
      </p:sp>
    </p:spTree>
    <p:extLst>
      <p:ext uri="{BB962C8B-B14F-4D97-AF65-F5344CB8AC3E}">
        <p14:creationId xmlns:p14="http://schemas.microsoft.com/office/powerpoint/2010/main" val="20014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7B6861-C8D5-6343-9348-6605DD0F36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4AA47A-240B-944B-A9FA-52DD85EC957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89934F-B4DB-3B4E-A682-B952AD9C118D}"/>
              </a:ext>
            </a:extLst>
          </p:cNvPr>
          <p:cNvSpPr>
            <a:spLocks noGrp="1"/>
          </p:cNvSpPr>
          <p:nvPr>
            <p:ph type="dt" sz="half" idx="10"/>
          </p:nvPr>
        </p:nvSpPr>
        <p:spPr/>
        <p:txBody>
          <a:bodyPr/>
          <a:lstStyle/>
          <a:p>
            <a:fld id="{7AF759C4-8EC8-944A-983D-1E8CEE5178F3}" type="datetime1">
              <a:rPr lang="en-US" smtClean="0"/>
              <a:t>4/26/21</a:t>
            </a:fld>
            <a:endParaRPr lang="en-US"/>
          </a:p>
        </p:txBody>
      </p:sp>
      <p:sp>
        <p:nvSpPr>
          <p:cNvPr id="5" name="Footer Placeholder 4">
            <a:extLst>
              <a:ext uri="{FF2B5EF4-FFF2-40B4-BE49-F238E27FC236}">
                <a16:creationId xmlns:a16="http://schemas.microsoft.com/office/drawing/2014/main" id="{1FD2CA29-9162-3347-8020-986589F79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5DACC9-A792-5B49-A9B3-41509C357BE2}"/>
              </a:ext>
            </a:extLst>
          </p:cNvPr>
          <p:cNvSpPr>
            <a:spLocks noGrp="1"/>
          </p:cNvSpPr>
          <p:nvPr>
            <p:ph type="sldNum" sz="quarter" idx="12"/>
          </p:nvPr>
        </p:nvSpPr>
        <p:spPr/>
        <p:txBody>
          <a:bodyPr/>
          <a:lstStyle/>
          <a:p>
            <a:fld id="{0E9BF5F7-54E5-E744-A88D-9321BE78B3F4}" type="slidenum">
              <a:rPr lang="en-US" smtClean="0"/>
              <a:t>‹#›</a:t>
            </a:fld>
            <a:endParaRPr lang="en-US"/>
          </a:p>
        </p:txBody>
      </p:sp>
    </p:spTree>
    <p:extLst>
      <p:ext uri="{BB962C8B-B14F-4D97-AF65-F5344CB8AC3E}">
        <p14:creationId xmlns:p14="http://schemas.microsoft.com/office/powerpoint/2010/main" val="1094093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927F5-E527-644C-BDAD-24D1A672AD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ABB885-7659-3246-A0F4-698305DFCD6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E2F6D2-640C-7A4D-A284-C63D5AB212D0}"/>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ADC9D6B8-5B84-A54F-A8E9-6C9ED6A507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ED4E02-A36A-9B48-B0E9-B0FBEE66E311}"/>
              </a:ext>
            </a:extLst>
          </p:cNvPr>
          <p:cNvSpPr>
            <a:spLocks noGrp="1"/>
          </p:cNvSpPr>
          <p:nvPr>
            <p:ph type="sldNum" sz="quarter" idx="12"/>
          </p:nvPr>
        </p:nvSpPr>
        <p:spPr/>
        <p:txBody>
          <a:bodyPr/>
          <a:lstStyle/>
          <a:p>
            <a:fld id="{0E9BF5F7-54E5-E744-A88D-9321BE78B3F4}"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4AB02457-9E7E-8A46-913A-E38A16785550}"/>
              </a:ext>
            </a:extLst>
          </p:cNvPr>
          <p:cNvPicPr>
            <a:picLocks noChangeAspect="1"/>
          </p:cNvPicPr>
          <p:nvPr userDrawn="1"/>
        </p:nvPicPr>
        <p:blipFill rotWithShape="1">
          <a:blip r:embed="rId2"/>
          <a:srcRect l="12679" t="3318" r="12865" b="24810"/>
          <a:stretch/>
        </p:blipFill>
        <p:spPr>
          <a:xfrm>
            <a:off x="10379903" y="185738"/>
            <a:ext cx="1728402" cy="1180372"/>
          </a:xfrm>
          <a:prstGeom prst="rect">
            <a:avLst/>
          </a:prstGeom>
        </p:spPr>
      </p:pic>
    </p:spTree>
    <p:extLst>
      <p:ext uri="{BB962C8B-B14F-4D97-AF65-F5344CB8AC3E}">
        <p14:creationId xmlns:p14="http://schemas.microsoft.com/office/powerpoint/2010/main" val="9794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537A5-F3D2-F349-8A0C-7B797A9B6C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96EFED-D59E-1D42-AD46-45AA2B7E8B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14BB844-0D26-0B4B-A845-FE4519BE7BB2}"/>
              </a:ext>
            </a:extLst>
          </p:cNvPr>
          <p:cNvSpPr>
            <a:spLocks noGrp="1"/>
          </p:cNvSpPr>
          <p:nvPr>
            <p:ph type="dt" sz="half" idx="10"/>
          </p:nvPr>
        </p:nvSpPr>
        <p:spPr/>
        <p:txBody>
          <a:bodyPr/>
          <a:lstStyle/>
          <a:p>
            <a:fld id="{807A2864-580C-E442-83D5-0A5D4809DDE5}" type="datetime1">
              <a:rPr lang="en-US" smtClean="0"/>
              <a:t>4/26/21</a:t>
            </a:fld>
            <a:endParaRPr lang="en-US"/>
          </a:p>
        </p:txBody>
      </p:sp>
      <p:sp>
        <p:nvSpPr>
          <p:cNvPr id="5" name="Footer Placeholder 4">
            <a:extLst>
              <a:ext uri="{FF2B5EF4-FFF2-40B4-BE49-F238E27FC236}">
                <a16:creationId xmlns:a16="http://schemas.microsoft.com/office/drawing/2014/main" id="{1CFB3D0E-B5C0-3444-BD1F-785E46EDD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848452-8DCA-EC4B-BB9F-A0EF80DF87D7}"/>
              </a:ext>
            </a:extLst>
          </p:cNvPr>
          <p:cNvSpPr>
            <a:spLocks noGrp="1"/>
          </p:cNvSpPr>
          <p:nvPr>
            <p:ph type="sldNum" sz="quarter" idx="12"/>
          </p:nvPr>
        </p:nvSpPr>
        <p:spPr/>
        <p:txBody>
          <a:bodyPr/>
          <a:lstStyle/>
          <a:p>
            <a:fld id="{0E9BF5F7-54E5-E744-A88D-9321BE78B3F4}" type="slidenum">
              <a:rPr lang="en-US" smtClean="0"/>
              <a:t>‹#›</a:t>
            </a:fld>
            <a:endParaRPr lang="en-US"/>
          </a:p>
        </p:txBody>
      </p:sp>
    </p:spTree>
    <p:extLst>
      <p:ext uri="{BB962C8B-B14F-4D97-AF65-F5344CB8AC3E}">
        <p14:creationId xmlns:p14="http://schemas.microsoft.com/office/powerpoint/2010/main" val="2242173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A1A50110-D4F9-3E4E-B32C-8A86BC5C12D4}"/>
              </a:ext>
            </a:extLst>
          </p:cNvPr>
          <p:cNvPicPr>
            <a:picLocks noChangeAspect="1"/>
          </p:cNvPicPr>
          <p:nvPr userDrawn="1"/>
        </p:nvPicPr>
        <p:blipFill rotWithShape="1">
          <a:blip r:embed="rId2"/>
          <a:srcRect l="12679" t="3318" r="12865" b="24810"/>
          <a:stretch/>
        </p:blipFill>
        <p:spPr>
          <a:xfrm>
            <a:off x="10379903" y="185738"/>
            <a:ext cx="1728402" cy="1180372"/>
          </a:xfrm>
          <a:prstGeom prst="rect">
            <a:avLst/>
          </a:prstGeom>
        </p:spPr>
      </p:pic>
      <p:sp>
        <p:nvSpPr>
          <p:cNvPr id="2" name="Title 1">
            <a:extLst>
              <a:ext uri="{FF2B5EF4-FFF2-40B4-BE49-F238E27FC236}">
                <a16:creationId xmlns:a16="http://schemas.microsoft.com/office/drawing/2014/main" id="{75E6D3DD-7430-9A44-8698-257A02920A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A80FA9-3F28-4F4F-9B1C-02815A5BCE1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2EBFF4-63A2-A04B-902B-13A6FEA1498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34F32B-E33A-AC4F-80B4-2EC9AAD77754}"/>
              </a:ext>
            </a:extLst>
          </p:cNvPr>
          <p:cNvSpPr>
            <a:spLocks noGrp="1"/>
          </p:cNvSpPr>
          <p:nvPr>
            <p:ph type="dt" sz="half" idx="10"/>
          </p:nvPr>
        </p:nvSpPr>
        <p:spPr/>
        <p:txBody>
          <a:bodyPr/>
          <a:lstStyle/>
          <a:p>
            <a:fld id="{1397ACBB-0B87-2940-9788-911F6242FBB3}" type="datetime1">
              <a:rPr lang="en-US" smtClean="0"/>
              <a:t>4/26/21</a:t>
            </a:fld>
            <a:endParaRPr lang="en-US"/>
          </a:p>
        </p:txBody>
      </p:sp>
      <p:sp>
        <p:nvSpPr>
          <p:cNvPr id="6" name="Footer Placeholder 5">
            <a:extLst>
              <a:ext uri="{FF2B5EF4-FFF2-40B4-BE49-F238E27FC236}">
                <a16:creationId xmlns:a16="http://schemas.microsoft.com/office/drawing/2014/main" id="{BE12CA3C-EDE9-8E42-B4CC-FEEE3FE5D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22E19F-3FD2-D44E-A495-F4D06A530695}"/>
              </a:ext>
            </a:extLst>
          </p:cNvPr>
          <p:cNvSpPr>
            <a:spLocks noGrp="1"/>
          </p:cNvSpPr>
          <p:nvPr>
            <p:ph type="sldNum" sz="quarter" idx="12"/>
          </p:nvPr>
        </p:nvSpPr>
        <p:spPr/>
        <p:txBody>
          <a:bodyPr/>
          <a:lstStyle/>
          <a:p>
            <a:fld id="{0E9BF5F7-54E5-E744-A88D-9321BE78B3F4}" type="slidenum">
              <a:rPr lang="en-US" smtClean="0"/>
              <a:t>‹#›</a:t>
            </a:fld>
            <a:endParaRPr lang="en-US"/>
          </a:p>
        </p:txBody>
      </p:sp>
    </p:spTree>
    <p:extLst>
      <p:ext uri="{BB962C8B-B14F-4D97-AF65-F5344CB8AC3E}">
        <p14:creationId xmlns:p14="http://schemas.microsoft.com/office/powerpoint/2010/main" val="1814759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9FDDF-D0C6-4144-B158-2DAEB07F8E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51A6CF-8B9C-AB41-A900-77A6367AF2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872CF1A-03BB-614A-A00C-20457DC819E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A0591F-940F-8A43-85D3-CC157E17E8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C54B6F4-61CA-084B-93B2-307060C9835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F36512-1832-B34E-BB50-9F2F58A3C1FB}"/>
              </a:ext>
            </a:extLst>
          </p:cNvPr>
          <p:cNvSpPr>
            <a:spLocks noGrp="1"/>
          </p:cNvSpPr>
          <p:nvPr>
            <p:ph type="dt" sz="half" idx="10"/>
          </p:nvPr>
        </p:nvSpPr>
        <p:spPr/>
        <p:txBody>
          <a:bodyPr/>
          <a:lstStyle/>
          <a:p>
            <a:fld id="{1CEE5B98-5994-834C-B871-1F865C3988D0}" type="datetime1">
              <a:rPr lang="en-US" smtClean="0"/>
              <a:t>4/26/21</a:t>
            </a:fld>
            <a:endParaRPr lang="en-US"/>
          </a:p>
        </p:txBody>
      </p:sp>
      <p:sp>
        <p:nvSpPr>
          <p:cNvPr id="8" name="Footer Placeholder 7">
            <a:extLst>
              <a:ext uri="{FF2B5EF4-FFF2-40B4-BE49-F238E27FC236}">
                <a16:creationId xmlns:a16="http://schemas.microsoft.com/office/drawing/2014/main" id="{A203FF2E-7B0B-F444-89B4-FC6362656F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5707D7-44A0-6A45-806C-FAC351EDA5C4}"/>
              </a:ext>
            </a:extLst>
          </p:cNvPr>
          <p:cNvSpPr>
            <a:spLocks noGrp="1"/>
          </p:cNvSpPr>
          <p:nvPr>
            <p:ph type="sldNum" sz="quarter" idx="12"/>
          </p:nvPr>
        </p:nvSpPr>
        <p:spPr/>
        <p:txBody>
          <a:bodyPr/>
          <a:lstStyle/>
          <a:p>
            <a:fld id="{0E9BF5F7-54E5-E744-A88D-9321BE78B3F4}" type="slidenum">
              <a:rPr lang="en-US" smtClean="0"/>
              <a:t>‹#›</a:t>
            </a:fld>
            <a:endParaRPr lang="en-US"/>
          </a:p>
        </p:txBody>
      </p:sp>
    </p:spTree>
    <p:extLst>
      <p:ext uri="{BB962C8B-B14F-4D97-AF65-F5344CB8AC3E}">
        <p14:creationId xmlns:p14="http://schemas.microsoft.com/office/powerpoint/2010/main" val="1353657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342D8-C7F5-F444-822B-25F42788C5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1E230F-124C-764A-B83E-0411A2456AE7}"/>
              </a:ext>
            </a:extLst>
          </p:cNvPr>
          <p:cNvSpPr>
            <a:spLocks noGrp="1"/>
          </p:cNvSpPr>
          <p:nvPr>
            <p:ph type="dt" sz="half" idx="10"/>
          </p:nvPr>
        </p:nvSpPr>
        <p:spPr/>
        <p:txBody>
          <a:bodyPr/>
          <a:lstStyle/>
          <a:p>
            <a:fld id="{5BA50931-95B8-D047-BF41-A4F71C360F0B}" type="datetime1">
              <a:rPr lang="en-US" smtClean="0"/>
              <a:t>4/26/21</a:t>
            </a:fld>
            <a:endParaRPr lang="en-US"/>
          </a:p>
        </p:txBody>
      </p:sp>
      <p:sp>
        <p:nvSpPr>
          <p:cNvPr id="4" name="Footer Placeholder 3">
            <a:extLst>
              <a:ext uri="{FF2B5EF4-FFF2-40B4-BE49-F238E27FC236}">
                <a16:creationId xmlns:a16="http://schemas.microsoft.com/office/drawing/2014/main" id="{FC135FB9-9BF2-BC4F-898B-034F9A8DD9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BDB0CB-F539-6A41-B2C2-A4CA62D0B829}"/>
              </a:ext>
            </a:extLst>
          </p:cNvPr>
          <p:cNvSpPr>
            <a:spLocks noGrp="1"/>
          </p:cNvSpPr>
          <p:nvPr>
            <p:ph type="sldNum" sz="quarter" idx="12"/>
          </p:nvPr>
        </p:nvSpPr>
        <p:spPr/>
        <p:txBody>
          <a:bodyPr/>
          <a:lstStyle/>
          <a:p>
            <a:fld id="{0E9BF5F7-54E5-E744-A88D-9321BE78B3F4}" type="slidenum">
              <a:rPr lang="en-US" smtClean="0"/>
              <a:t>‹#›</a:t>
            </a:fld>
            <a:endParaRPr lang="en-US"/>
          </a:p>
        </p:txBody>
      </p:sp>
    </p:spTree>
    <p:extLst>
      <p:ext uri="{BB962C8B-B14F-4D97-AF65-F5344CB8AC3E}">
        <p14:creationId xmlns:p14="http://schemas.microsoft.com/office/powerpoint/2010/main" val="1076969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CB5937-43F6-4C46-AFB9-6A6C3DCE132B}"/>
              </a:ext>
            </a:extLst>
          </p:cNvPr>
          <p:cNvSpPr>
            <a:spLocks noGrp="1"/>
          </p:cNvSpPr>
          <p:nvPr>
            <p:ph type="dt" sz="half" idx="10"/>
          </p:nvPr>
        </p:nvSpPr>
        <p:spPr/>
        <p:txBody>
          <a:bodyPr/>
          <a:lstStyle/>
          <a:p>
            <a:fld id="{5AFC09BF-1FA8-124B-9F28-840124B5933A}" type="datetime1">
              <a:rPr lang="en-US" smtClean="0"/>
              <a:t>4/26/21</a:t>
            </a:fld>
            <a:endParaRPr lang="en-US"/>
          </a:p>
        </p:txBody>
      </p:sp>
      <p:sp>
        <p:nvSpPr>
          <p:cNvPr id="3" name="Footer Placeholder 2">
            <a:extLst>
              <a:ext uri="{FF2B5EF4-FFF2-40B4-BE49-F238E27FC236}">
                <a16:creationId xmlns:a16="http://schemas.microsoft.com/office/drawing/2014/main" id="{0F3A10C0-2193-AA43-B13B-F3076F76C1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FBC420-DDC4-124A-8A6A-1DC765698A3E}"/>
              </a:ext>
            </a:extLst>
          </p:cNvPr>
          <p:cNvSpPr>
            <a:spLocks noGrp="1"/>
          </p:cNvSpPr>
          <p:nvPr>
            <p:ph type="sldNum" sz="quarter" idx="12"/>
          </p:nvPr>
        </p:nvSpPr>
        <p:spPr/>
        <p:txBody>
          <a:bodyPr/>
          <a:lstStyle/>
          <a:p>
            <a:fld id="{0E9BF5F7-54E5-E744-A88D-9321BE78B3F4}" type="slidenum">
              <a:rPr lang="en-US" smtClean="0"/>
              <a:t>‹#›</a:t>
            </a:fld>
            <a:endParaRPr lang="en-US"/>
          </a:p>
        </p:txBody>
      </p:sp>
    </p:spTree>
    <p:extLst>
      <p:ext uri="{BB962C8B-B14F-4D97-AF65-F5344CB8AC3E}">
        <p14:creationId xmlns:p14="http://schemas.microsoft.com/office/powerpoint/2010/main" val="2904356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1EEEC-9522-B24D-8A43-17D30D31C4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D8F8B1-4F65-2743-9D76-0911B5572C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08351A-ADBD-0740-B2D3-8A78B02694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77C80A-FCA6-EA49-AE11-3A5C18C82C52}"/>
              </a:ext>
            </a:extLst>
          </p:cNvPr>
          <p:cNvSpPr>
            <a:spLocks noGrp="1"/>
          </p:cNvSpPr>
          <p:nvPr>
            <p:ph type="dt" sz="half" idx="10"/>
          </p:nvPr>
        </p:nvSpPr>
        <p:spPr/>
        <p:txBody>
          <a:bodyPr/>
          <a:lstStyle/>
          <a:p>
            <a:fld id="{E037FA5F-6C92-2348-B43B-E0DC30CC8150}" type="datetime1">
              <a:rPr lang="en-US" smtClean="0"/>
              <a:t>4/26/21</a:t>
            </a:fld>
            <a:endParaRPr lang="en-US"/>
          </a:p>
        </p:txBody>
      </p:sp>
      <p:sp>
        <p:nvSpPr>
          <p:cNvPr id="6" name="Footer Placeholder 5">
            <a:extLst>
              <a:ext uri="{FF2B5EF4-FFF2-40B4-BE49-F238E27FC236}">
                <a16:creationId xmlns:a16="http://schemas.microsoft.com/office/drawing/2014/main" id="{1DD20E39-20E6-2A45-9091-9D121B8378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61C9BF-806E-C64B-A87C-A66369EB25D9}"/>
              </a:ext>
            </a:extLst>
          </p:cNvPr>
          <p:cNvSpPr>
            <a:spLocks noGrp="1"/>
          </p:cNvSpPr>
          <p:nvPr>
            <p:ph type="sldNum" sz="quarter" idx="12"/>
          </p:nvPr>
        </p:nvSpPr>
        <p:spPr/>
        <p:txBody>
          <a:bodyPr/>
          <a:lstStyle/>
          <a:p>
            <a:fld id="{0E9BF5F7-54E5-E744-A88D-9321BE78B3F4}" type="slidenum">
              <a:rPr lang="en-US" smtClean="0"/>
              <a:t>‹#›</a:t>
            </a:fld>
            <a:endParaRPr lang="en-US"/>
          </a:p>
        </p:txBody>
      </p:sp>
    </p:spTree>
    <p:extLst>
      <p:ext uri="{BB962C8B-B14F-4D97-AF65-F5344CB8AC3E}">
        <p14:creationId xmlns:p14="http://schemas.microsoft.com/office/powerpoint/2010/main" val="2209216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86435-8F9F-594D-B3C4-4F255ABDB4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73BF4C-D493-DA42-8798-F2663A4B52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859B721-345F-8449-A97D-802B8EF3E4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5B0BA6-D3B3-0B48-9D2B-C7B381CAE086}"/>
              </a:ext>
            </a:extLst>
          </p:cNvPr>
          <p:cNvSpPr>
            <a:spLocks noGrp="1"/>
          </p:cNvSpPr>
          <p:nvPr>
            <p:ph type="dt" sz="half" idx="10"/>
          </p:nvPr>
        </p:nvSpPr>
        <p:spPr/>
        <p:txBody>
          <a:bodyPr/>
          <a:lstStyle/>
          <a:p>
            <a:fld id="{88A2C055-6FEC-0948-8CBB-7420819F3257}" type="datetime1">
              <a:rPr lang="en-US" smtClean="0"/>
              <a:t>4/26/21</a:t>
            </a:fld>
            <a:endParaRPr lang="en-US"/>
          </a:p>
        </p:txBody>
      </p:sp>
      <p:sp>
        <p:nvSpPr>
          <p:cNvPr id="6" name="Footer Placeholder 5">
            <a:extLst>
              <a:ext uri="{FF2B5EF4-FFF2-40B4-BE49-F238E27FC236}">
                <a16:creationId xmlns:a16="http://schemas.microsoft.com/office/drawing/2014/main" id="{61499874-32F5-1144-B46E-0AAA876E16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216E4-6413-5746-9886-7AE3E0BC1D3F}"/>
              </a:ext>
            </a:extLst>
          </p:cNvPr>
          <p:cNvSpPr>
            <a:spLocks noGrp="1"/>
          </p:cNvSpPr>
          <p:nvPr>
            <p:ph type="sldNum" sz="quarter" idx="12"/>
          </p:nvPr>
        </p:nvSpPr>
        <p:spPr/>
        <p:txBody>
          <a:bodyPr/>
          <a:lstStyle/>
          <a:p>
            <a:fld id="{0E9BF5F7-54E5-E744-A88D-9321BE78B3F4}" type="slidenum">
              <a:rPr lang="en-US" smtClean="0"/>
              <a:t>‹#›</a:t>
            </a:fld>
            <a:endParaRPr lang="en-US"/>
          </a:p>
        </p:txBody>
      </p:sp>
    </p:spTree>
    <p:extLst>
      <p:ext uri="{BB962C8B-B14F-4D97-AF65-F5344CB8AC3E}">
        <p14:creationId xmlns:p14="http://schemas.microsoft.com/office/powerpoint/2010/main" val="4272940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6A077A-65D7-8541-98BD-5FFCAB9A15D9}"/>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5599542"/>
            <a:ext cx="12192000" cy="1258458"/>
          </a:xfrm>
          <a:prstGeom prst="rect">
            <a:avLst/>
          </a:prstGeom>
        </p:spPr>
      </p:pic>
      <p:sp>
        <p:nvSpPr>
          <p:cNvPr id="7" name="TextBox 6">
            <a:extLst>
              <a:ext uri="{FF2B5EF4-FFF2-40B4-BE49-F238E27FC236}">
                <a16:creationId xmlns:a16="http://schemas.microsoft.com/office/drawing/2014/main" id="{2001351F-C2BA-8D4F-94CA-5D96A9614613}"/>
              </a:ext>
            </a:extLst>
          </p:cNvPr>
          <p:cNvSpPr txBox="1"/>
          <p:nvPr userDrawn="1"/>
        </p:nvSpPr>
        <p:spPr>
          <a:xfrm flipV="1">
            <a:off x="1" y="-3958"/>
            <a:ext cx="12192000" cy="1650195"/>
          </a:xfrm>
          <a:prstGeom prst="rect">
            <a:avLst/>
          </a:prstGeom>
          <a:solidFill>
            <a:srgbClr val="FDE9B1"/>
          </a:solidFill>
          <a:ln>
            <a:noFill/>
          </a:ln>
        </p:spPr>
        <p:txBody>
          <a:bodyPr wrap="square" rtlCol="0">
            <a:spAutoFit/>
          </a:bodyPr>
          <a:lstStyle/>
          <a:p>
            <a:endParaRPr lang="en-VN" dirty="0"/>
          </a:p>
        </p:txBody>
      </p:sp>
      <p:sp>
        <p:nvSpPr>
          <p:cNvPr id="2" name="Title Placeholder 1">
            <a:extLst>
              <a:ext uri="{FF2B5EF4-FFF2-40B4-BE49-F238E27FC236}">
                <a16:creationId xmlns:a16="http://schemas.microsoft.com/office/drawing/2014/main" id="{EA666636-0BB5-ED4F-BF9A-5B5750F703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A2F027D-8056-8C42-B577-110E4384F1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E5E930-BE30-494A-B138-6BA60E195B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6A8108AB-1233-0149-A3E6-8D3F9511A97F}" type="datetime1">
              <a:rPr lang="en-US" smtClean="0"/>
              <a:t>4/26/21</a:t>
            </a:fld>
            <a:endParaRPr lang="en-US" dirty="0"/>
          </a:p>
        </p:txBody>
      </p:sp>
      <p:sp>
        <p:nvSpPr>
          <p:cNvPr id="5" name="Footer Placeholder 4">
            <a:extLst>
              <a:ext uri="{FF2B5EF4-FFF2-40B4-BE49-F238E27FC236}">
                <a16:creationId xmlns:a16="http://schemas.microsoft.com/office/drawing/2014/main" id="{A6AE65D0-DD91-C74F-A7F7-29619CE8E1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3CAE3A-AA5F-8446-870E-472241F9CA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0E9BF5F7-54E5-E744-A88D-9321BE78B3F4}" type="slidenum">
              <a:rPr lang="en-US" smtClean="0"/>
              <a:pPr/>
              <a:t>‹#›</a:t>
            </a:fld>
            <a:endParaRPr lang="en-US" dirty="0"/>
          </a:p>
        </p:txBody>
      </p:sp>
    </p:spTree>
    <p:extLst>
      <p:ext uri="{BB962C8B-B14F-4D97-AF65-F5344CB8AC3E}">
        <p14:creationId xmlns:p14="http://schemas.microsoft.com/office/powerpoint/2010/main" val="2752597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i.vd@huflit.edu.v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ekorm.com/dart-window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w3adda.com/dart-tutorial/dart-set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youtu.be/fq4N0hgOWzU"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flutter.dev/docs/get-started/install/windows"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hyperlink" Target="https://drive.google.com/drive/u/1/folders/1L-xtAARZj4ZNYeZaLUncBrIESoeLBvZF" TargetMode="External"/><Relationship Id="rId2" Type="http://schemas.openxmlformats.org/officeDocument/2006/relationships/hyperlink" Target="https://flutter.dev/docs/codelab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www.statista.com/aboutus/" TargetMode="External"/></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hyperlink" Target="https://youtu.be/ZGLPxEv_EWo" TargetMode="External"/><Relationship Id="rId1" Type="http://schemas.openxmlformats.org/officeDocument/2006/relationships/slideLayout" Target="../slideLayouts/slideLayout2.xml"/><Relationship Id="rId6" Type="http://schemas.openxmlformats.org/officeDocument/2006/relationships/hyperlink" Target="https://www.businessofapps.com/data/pokemon-go-statistics/#3" TargetMode="External"/><Relationship Id="rId5" Type="http://schemas.openxmlformats.org/officeDocument/2006/relationships/hyperlink" Target="https://youtu.be/ZFTgGi06vbM" TargetMode="External"/><Relationship Id="rId4" Type="http://schemas.openxmlformats.org/officeDocument/2006/relationships/hyperlink" Target="https://youtu.be/mc3KmbfxuUQ"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s://ionicframework.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A9EE-6ED9-5C48-8984-D67943A9FC17}"/>
              </a:ext>
            </a:extLst>
          </p:cNvPr>
          <p:cNvSpPr>
            <a:spLocks noGrp="1"/>
          </p:cNvSpPr>
          <p:nvPr>
            <p:ph type="ctrTitle"/>
          </p:nvPr>
        </p:nvSpPr>
        <p:spPr/>
        <p:txBody>
          <a:bodyPr>
            <a:normAutofit/>
          </a:bodyPr>
          <a:lstStyle/>
          <a:p>
            <a:r>
              <a:rPr lang="en-US" dirty="0"/>
              <a:t>CÁC CÔNG NGHỆ TRONG PHÁT TRIỂN MOBILE</a:t>
            </a:r>
          </a:p>
        </p:txBody>
      </p:sp>
      <p:sp>
        <p:nvSpPr>
          <p:cNvPr id="3" name="Subtitle 2">
            <a:extLst>
              <a:ext uri="{FF2B5EF4-FFF2-40B4-BE49-F238E27FC236}">
                <a16:creationId xmlns:a16="http://schemas.microsoft.com/office/drawing/2014/main" id="{272F566F-61C6-1D4F-87CD-CDB0629D6E29}"/>
              </a:ext>
            </a:extLst>
          </p:cNvPr>
          <p:cNvSpPr>
            <a:spLocks noGrp="1"/>
          </p:cNvSpPr>
          <p:nvPr>
            <p:ph type="subTitle" idx="1"/>
          </p:nvPr>
        </p:nvSpPr>
        <p:spPr/>
        <p:txBody>
          <a:bodyPr/>
          <a:lstStyle/>
          <a:p>
            <a:r>
              <a:rPr lang="en-US" dirty="0" err="1"/>
              <a:t>Ths</a:t>
            </a:r>
            <a:r>
              <a:rPr lang="en-US" dirty="0"/>
              <a:t> VŨ ĐÌNH ÁI</a:t>
            </a:r>
          </a:p>
          <a:p>
            <a:r>
              <a:rPr lang="en-US" dirty="0">
                <a:hlinkClick r:id="rId2"/>
              </a:rPr>
              <a:t>ai.vd@huflit.edu.vn</a:t>
            </a:r>
            <a:endParaRPr lang="en-US" dirty="0"/>
          </a:p>
          <a:p>
            <a:r>
              <a:rPr lang="en-US" dirty="0"/>
              <a:t>0972 277 977</a:t>
            </a:r>
          </a:p>
        </p:txBody>
      </p:sp>
      <p:sp>
        <p:nvSpPr>
          <p:cNvPr id="4" name="Date Placeholder 3">
            <a:extLst>
              <a:ext uri="{FF2B5EF4-FFF2-40B4-BE49-F238E27FC236}">
                <a16:creationId xmlns:a16="http://schemas.microsoft.com/office/drawing/2014/main" id="{3999EBB0-1FB7-8641-9056-BEE2D5FD5981}"/>
              </a:ext>
            </a:extLst>
          </p:cNvPr>
          <p:cNvSpPr>
            <a:spLocks noGrp="1"/>
          </p:cNvSpPr>
          <p:nvPr>
            <p:ph type="dt" sz="half" idx="10"/>
          </p:nvPr>
        </p:nvSpPr>
        <p:spPr/>
        <p:txBody>
          <a:bodyPr/>
          <a:lstStyle/>
          <a:p>
            <a:fld id="{170F8CF4-F200-BC46-8DE1-5D0302C0EDED}" type="datetime1">
              <a:rPr lang="en-US" smtClean="0"/>
              <a:t>4/26/21</a:t>
            </a:fld>
            <a:endParaRPr lang="en-US"/>
          </a:p>
        </p:txBody>
      </p:sp>
      <p:sp>
        <p:nvSpPr>
          <p:cNvPr id="5" name="Footer Placeholder 4">
            <a:extLst>
              <a:ext uri="{FF2B5EF4-FFF2-40B4-BE49-F238E27FC236}">
                <a16:creationId xmlns:a16="http://schemas.microsoft.com/office/drawing/2014/main" id="{4CDE20AE-EB15-0446-932C-5395B73F63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6D7C4B-06A7-A24D-8342-14861AB17927}"/>
              </a:ext>
            </a:extLst>
          </p:cNvPr>
          <p:cNvSpPr>
            <a:spLocks noGrp="1"/>
          </p:cNvSpPr>
          <p:nvPr>
            <p:ph type="sldNum" sz="quarter" idx="12"/>
          </p:nvPr>
        </p:nvSpPr>
        <p:spPr/>
        <p:txBody>
          <a:bodyPr/>
          <a:lstStyle/>
          <a:p>
            <a:fld id="{0E9BF5F7-54E5-E744-A88D-9321BE78B3F4}" type="slidenum">
              <a:rPr lang="en-US" smtClean="0"/>
              <a:t>1</a:t>
            </a:fld>
            <a:endParaRPr lang="en-US" dirty="0"/>
          </a:p>
        </p:txBody>
      </p:sp>
    </p:spTree>
    <p:extLst>
      <p:ext uri="{BB962C8B-B14F-4D97-AF65-F5344CB8AC3E}">
        <p14:creationId xmlns:p14="http://schemas.microsoft.com/office/powerpoint/2010/main" val="3200663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EC737-7346-5F4F-A9FF-E5A985F4E077}"/>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3" name="Content Placeholder 2">
            <a:extLst>
              <a:ext uri="{FF2B5EF4-FFF2-40B4-BE49-F238E27FC236}">
                <a16:creationId xmlns:a16="http://schemas.microsoft.com/office/drawing/2014/main" id="{D2332E94-513A-4C4B-8871-FF3A5A15E987}"/>
              </a:ext>
            </a:extLst>
          </p:cNvPr>
          <p:cNvSpPr>
            <a:spLocks noGrp="1"/>
          </p:cNvSpPr>
          <p:nvPr>
            <p:ph idx="1"/>
          </p:nvPr>
        </p:nvSpPr>
        <p:spPr/>
        <p:txBody>
          <a:bodyPr/>
          <a:lstStyle/>
          <a:p>
            <a:r>
              <a:rPr lang="en-US" dirty="0" err="1"/>
              <a:t>Môi</a:t>
            </a:r>
            <a:r>
              <a:rPr lang="en-US" dirty="0"/>
              <a:t> </a:t>
            </a:r>
            <a:r>
              <a:rPr lang="en-US" dirty="0" err="1"/>
              <a:t>trường</a:t>
            </a:r>
            <a:r>
              <a:rPr lang="en-US" dirty="0"/>
              <a:t> </a:t>
            </a:r>
            <a:r>
              <a:rPr lang="en-US" dirty="0" err="1"/>
              <a:t>lập</a:t>
            </a:r>
            <a:r>
              <a:rPr lang="en-US" dirty="0"/>
              <a:t> </a:t>
            </a:r>
            <a:r>
              <a:rPr lang="en-US" dirty="0" err="1"/>
              <a:t>trình</a:t>
            </a:r>
            <a:endParaRPr lang="en-US" dirty="0"/>
          </a:p>
          <a:p>
            <a:pPr lvl="1"/>
            <a:r>
              <a:rPr lang="en-US" dirty="0">
                <a:hlinkClick r:id="rId2"/>
              </a:rPr>
              <a:t>SDK dart for window</a:t>
            </a:r>
            <a:endParaRPr lang="en-US" dirty="0"/>
          </a:p>
          <a:p>
            <a:pPr lvl="1"/>
            <a:r>
              <a:rPr lang="en-US" dirty="0" err="1"/>
              <a:t>Ios</a:t>
            </a:r>
            <a:r>
              <a:rPr lang="en-US" dirty="0"/>
              <a:t>:</a:t>
            </a:r>
          </a:p>
          <a:p>
            <a:endParaRPr lang="en-US" dirty="0"/>
          </a:p>
          <a:p>
            <a:endParaRPr lang="en-US" dirty="0"/>
          </a:p>
          <a:p>
            <a:r>
              <a:rPr lang="en-US" dirty="0" err="1"/>
              <a:t>Công</a:t>
            </a:r>
            <a:r>
              <a:rPr lang="en-US" dirty="0"/>
              <a:t> </a:t>
            </a:r>
            <a:r>
              <a:rPr lang="en-US" dirty="0" err="1"/>
              <a:t>cụ</a:t>
            </a:r>
            <a:r>
              <a:rPr lang="en-US" dirty="0"/>
              <a:t> </a:t>
            </a:r>
            <a:r>
              <a:rPr lang="en-US" dirty="0" err="1"/>
              <a:t>lập</a:t>
            </a:r>
            <a:r>
              <a:rPr lang="en-US" dirty="0"/>
              <a:t> </a:t>
            </a:r>
            <a:r>
              <a:rPr lang="en-US" dirty="0" err="1"/>
              <a:t>trình</a:t>
            </a:r>
            <a:r>
              <a:rPr lang="en-US" dirty="0"/>
              <a:t>: </a:t>
            </a:r>
            <a:r>
              <a:rPr lang="en-US" dirty="0" err="1"/>
              <a:t>VScode</a:t>
            </a:r>
            <a:r>
              <a:rPr lang="en-US" dirty="0"/>
              <a:t> </a:t>
            </a:r>
          </a:p>
          <a:p>
            <a:pPr lvl="1"/>
            <a:endParaRPr lang="en-US" dirty="0"/>
          </a:p>
        </p:txBody>
      </p:sp>
      <p:sp>
        <p:nvSpPr>
          <p:cNvPr id="4" name="Date Placeholder 3">
            <a:extLst>
              <a:ext uri="{FF2B5EF4-FFF2-40B4-BE49-F238E27FC236}">
                <a16:creationId xmlns:a16="http://schemas.microsoft.com/office/drawing/2014/main" id="{5AC8EBB6-53B8-1244-9C63-0E417B57D4AF}"/>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EEFC8A24-FCAE-534A-A141-4397D2CFC7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CD374F-027A-1641-BF69-BD3D977D81CA}"/>
              </a:ext>
            </a:extLst>
          </p:cNvPr>
          <p:cNvSpPr>
            <a:spLocks noGrp="1"/>
          </p:cNvSpPr>
          <p:nvPr>
            <p:ph type="sldNum" sz="quarter" idx="12"/>
          </p:nvPr>
        </p:nvSpPr>
        <p:spPr/>
        <p:txBody>
          <a:bodyPr/>
          <a:lstStyle/>
          <a:p>
            <a:fld id="{0E9BF5F7-54E5-E744-A88D-9321BE78B3F4}" type="slidenum">
              <a:rPr lang="en-US" smtClean="0"/>
              <a:t>10</a:t>
            </a:fld>
            <a:endParaRPr lang="en-US"/>
          </a:p>
        </p:txBody>
      </p:sp>
      <p:sp>
        <p:nvSpPr>
          <p:cNvPr id="7" name="Rectangle 6">
            <a:extLst>
              <a:ext uri="{FF2B5EF4-FFF2-40B4-BE49-F238E27FC236}">
                <a16:creationId xmlns:a16="http://schemas.microsoft.com/office/drawing/2014/main" id="{AC7B3320-4452-154D-87B2-35D0B5495339}"/>
              </a:ext>
            </a:extLst>
          </p:cNvPr>
          <p:cNvSpPr/>
          <p:nvPr/>
        </p:nvSpPr>
        <p:spPr>
          <a:xfrm>
            <a:off x="2431333" y="3030325"/>
            <a:ext cx="3214534" cy="830997"/>
          </a:xfrm>
          <a:prstGeom prst="rect">
            <a:avLst/>
          </a:prstGeom>
        </p:spPr>
        <p:txBody>
          <a:bodyPr wrap="none">
            <a:spAutoFit/>
          </a:bodyPr>
          <a:lstStyle/>
          <a:p>
            <a:r>
              <a:rPr lang="en-US" sz="2400" dirty="0">
                <a:solidFill>
                  <a:srgbClr val="000000"/>
                </a:solidFill>
              </a:rPr>
              <a:t>brew tap dart</a:t>
            </a:r>
            <a:r>
              <a:rPr lang="en-US" sz="2400" dirty="0">
                <a:solidFill>
                  <a:srgbClr val="666600"/>
                </a:solidFill>
              </a:rPr>
              <a:t>-</a:t>
            </a:r>
            <a:r>
              <a:rPr lang="en-US" sz="2400" dirty="0" err="1">
                <a:solidFill>
                  <a:srgbClr val="000000"/>
                </a:solidFill>
              </a:rPr>
              <a:t>lang</a:t>
            </a:r>
            <a:r>
              <a:rPr lang="en-US" sz="2400" dirty="0">
                <a:solidFill>
                  <a:srgbClr val="666600"/>
                </a:solidFill>
              </a:rPr>
              <a:t>/</a:t>
            </a:r>
            <a:r>
              <a:rPr lang="en-US" sz="2400" dirty="0">
                <a:solidFill>
                  <a:srgbClr val="000000"/>
                </a:solidFill>
              </a:rPr>
              <a:t>dart </a:t>
            </a:r>
          </a:p>
          <a:p>
            <a:r>
              <a:rPr lang="en-US" sz="2400" dirty="0">
                <a:solidFill>
                  <a:srgbClr val="000000"/>
                </a:solidFill>
              </a:rPr>
              <a:t>brew install dart</a:t>
            </a:r>
            <a:endParaRPr lang="en-US" sz="2400" dirty="0"/>
          </a:p>
        </p:txBody>
      </p:sp>
    </p:spTree>
    <p:extLst>
      <p:ext uri="{BB962C8B-B14F-4D97-AF65-F5344CB8AC3E}">
        <p14:creationId xmlns:p14="http://schemas.microsoft.com/office/powerpoint/2010/main" val="1800614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1F4E6-B9F2-B04D-9E62-167ADFD815FE}"/>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4" name="Date Placeholder 3">
            <a:extLst>
              <a:ext uri="{FF2B5EF4-FFF2-40B4-BE49-F238E27FC236}">
                <a16:creationId xmlns:a16="http://schemas.microsoft.com/office/drawing/2014/main" id="{2E4331D3-ECC9-A148-95CB-21AE91215F27}"/>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0B9310BD-67ED-5240-9263-6285D3FCC5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06090-B611-AD41-A411-50A7586DF510}"/>
              </a:ext>
            </a:extLst>
          </p:cNvPr>
          <p:cNvSpPr>
            <a:spLocks noGrp="1"/>
          </p:cNvSpPr>
          <p:nvPr>
            <p:ph type="sldNum" sz="quarter" idx="12"/>
          </p:nvPr>
        </p:nvSpPr>
        <p:spPr/>
        <p:txBody>
          <a:bodyPr/>
          <a:lstStyle/>
          <a:p>
            <a:fld id="{0E9BF5F7-54E5-E744-A88D-9321BE78B3F4}" type="slidenum">
              <a:rPr lang="en-US" smtClean="0"/>
              <a:t>11</a:t>
            </a:fld>
            <a:endParaRPr lang="en-US"/>
          </a:p>
        </p:txBody>
      </p:sp>
      <p:sp>
        <p:nvSpPr>
          <p:cNvPr id="7" name="Rectangle 6">
            <a:extLst>
              <a:ext uri="{FF2B5EF4-FFF2-40B4-BE49-F238E27FC236}">
                <a16:creationId xmlns:a16="http://schemas.microsoft.com/office/drawing/2014/main" id="{781D046A-8662-E147-A396-7460662DEFF0}"/>
              </a:ext>
            </a:extLst>
          </p:cNvPr>
          <p:cNvSpPr/>
          <p:nvPr/>
        </p:nvSpPr>
        <p:spPr>
          <a:xfrm>
            <a:off x="226978" y="1690688"/>
            <a:ext cx="5531796" cy="4524315"/>
          </a:xfrm>
          <a:prstGeom prst="rect">
            <a:avLst/>
          </a:prstGeom>
        </p:spPr>
        <p:txBody>
          <a:bodyPr wrap="square">
            <a:spAutoFit/>
          </a:bodyPr>
          <a:lstStyle/>
          <a:p>
            <a:r>
              <a:rPr lang="en-US" sz="1200" dirty="0">
                <a:solidFill>
                  <a:srgbClr val="0000FF"/>
                </a:solidFill>
                <a:latin typeface="Menlo" panose="020B0609030804020204" pitchFamily="49" charset="0"/>
              </a:rPr>
              <a:t>import</a:t>
            </a:r>
            <a:r>
              <a:rPr lang="en-US" sz="1200" dirty="0">
                <a:solidFill>
                  <a:srgbClr val="000000"/>
                </a:solidFill>
                <a:latin typeface="Menlo" panose="020B0609030804020204" pitchFamily="49" charset="0"/>
              </a:rPr>
              <a:t> </a:t>
            </a:r>
            <a:r>
              <a:rPr lang="en-US" sz="1200" dirty="0">
                <a:solidFill>
                  <a:srgbClr val="A31515"/>
                </a:solidFill>
                <a:latin typeface="Menlo" panose="020B0609030804020204" pitchFamily="49" charset="0"/>
              </a:rPr>
              <a:t>'</a:t>
            </a:r>
            <a:r>
              <a:rPr lang="en-US" sz="1200" dirty="0" err="1">
                <a:solidFill>
                  <a:srgbClr val="A31515"/>
                </a:solidFill>
                <a:latin typeface="Menlo" panose="020B0609030804020204" pitchFamily="49" charset="0"/>
              </a:rPr>
              <a:t>dart:math</a:t>
            </a:r>
            <a:r>
              <a:rPr lang="en-US" sz="1200" dirty="0">
                <a:solidFill>
                  <a:srgbClr val="A31515"/>
                </a:solidFill>
                <a:latin typeface="Menlo" panose="020B0609030804020204" pitchFamily="49" charset="0"/>
              </a:rPr>
              <a:t>'</a:t>
            </a:r>
            <a:r>
              <a:rPr lang="en-US" sz="1200" dirty="0">
                <a:solidFill>
                  <a:srgbClr val="222222"/>
                </a:solidFill>
                <a:latin typeface="Menlo" panose="020B0609030804020204" pitchFamily="49" charset="0"/>
              </a:rPr>
              <a:t>;</a:t>
            </a:r>
            <a:endParaRPr lang="en-US" sz="1200" dirty="0">
              <a:solidFill>
                <a:srgbClr val="000000"/>
              </a:solidFill>
              <a:latin typeface="Menlo" panose="020B0609030804020204" pitchFamily="49" charset="0"/>
            </a:endParaRPr>
          </a:p>
          <a:p>
            <a:br>
              <a:rPr lang="en-US" sz="1200" dirty="0">
                <a:solidFill>
                  <a:srgbClr val="000000"/>
                </a:solidFill>
                <a:latin typeface="Menlo" panose="020B0609030804020204" pitchFamily="49" charset="0"/>
              </a:rPr>
            </a:br>
            <a:r>
              <a:rPr lang="en-US" sz="1200" dirty="0">
                <a:solidFill>
                  <a:srgbClr val="0000FF"/>
                </a:solidFill>
                <a:latin typeface="Menlo" panose="020B0609030804020204" pitchFamily="49" charset="0"/>
              </a:rPr>
              <a:t>void</a:t>
            </a:r>
            <a:r>
              <a:rPr lang="en-US" sz="1200" dirty="0">
                <a:solidFill>
                  <a:srgbClr val="000000"/>
                </a:solidFill>
                <a:latin typeface="Menlo" panose="020B0609030804020204" pitchFamily="49" charset="0"/>
              </a:rPr>
              <a:t> </a:t>
            </a:r>
            <a:r>
              <a:rPr lang="en-US" sz="1200" dirty="0">
                <a:solidFill>
                  <a:srgbClr val="795E26"/>
                </a:solidFill>
                <a:latin typeface="Menlo" panose="020B0609030804020204" pitchFamily="49" charset="0"/>
              </a:rPr>
              <a:t>banner</a:t>
            </a:r>
            <a:r>
              <a:rPr lang="en-US" sz="1200" dirty="0">
                <a:solidFill>
                  <a:srgbClr val="000000"/>
                </a:solidFill>
                <a:latin typeface="Menlo" panose="020B0609030804020204" pitchFamily="49" charset="0"/>
              </a:rPr>
              <a:t>() {</a:t>
            </a:r>
          </a:p>
          <a:p>
            <a:r>
              <a:rPr lang="en-US" sz="1200" dirty="0">
                <a:solidFill>
                  <a:srgbClr val="795E26"/>
                </a:solidFill>
                <a:latin typeface="Menlo" panose="020B0609030804020204" pitchFamily="49" charset="0"/>
              </a:rPr>
              <a:t>print</a:t>
            </a:r>
            <a:r>
              <a:rPr lang="en-US" sz="1200" dirty="0">
                <a:solidFill>
                  <a:srgbClr val="000000"/>
                </a:solidFill>
                <a:latin typeface="Menlo" panose="020B0609030804020204" pitchFamily="49" charset="0"/>
              </a:rPr>
              <a:t>(</a:t>
            </a:r>
            <a:r>
              <a:rPr lang="en-US" sz="1200" dirty="0">
                <a:solidFill>
                  <a:srgbClr val="A31515"/>
                </a:solidFill>
                <a:latin typeface="Menlo" panose="020B0609030804020204" pitchFamily="49" charset="0"/>
              </a:rPr>
              <a:t>'=============================================='</a:t>
            </a:r>
            <a:r>
              <a:rPr lang="en-US" sz="1200" dirty="0">
                <a:solidFill>
                  <a:srgbClr val="000000"/>
                </a:solidFill>
                <a:latin typeface="Menlo" panose="020B0609030804020204" pitchFamily="49" charset="0"/>
              </a:rPr>
              <a:t>)</a:t>
            </a:r>
            <a:r>
              <a:rPr lang="en-US" sz="1200" dirty="0">
                <a:solidFill>
                  <a:srgbClr val="222222"/>
                </a:solidFill>
                <a:latin typeface="Menlo" panose="020B0609030804020204" pitchFamily="49" charset="0"/>
              </a:rPr>
              <a:t>;</a:t>
            </a:r>
            <a:endParaRPr lang="en-US" sz="1200" dirty="0">
              <a:solidFill>
                <a:srgbClr val="000000"/>
              </a:solidFill>
              <a:latin typeface="Menlo" panose="020B0609030804020204" pitchFamily="49" charset="0"/>
            </a:endParaRPr>
          </a:p>
          <a:p>
            <a:r>
              <a:rPr lang="en-US" sz="1200" dirty="0">
                <a:solidFill>
                  <a:srgbClr val="000000"/>
                </a:solidFill>
                <a:latin typeface="Menlo" panose="020B0609030804020204" pitchFamily="49" charset="0"/>
              </a:rPr>
              <a:t>}</a:t>
            </a:r>
          </a:p>
          <a:p>
            <a:br>
              <a:rPr lang="en-US" sz="1200" dirty="0">
                <a:solidFill>
                  <a:srgbClr val="000000"/>
                </a:solidFill>
                <a:latin typeface="Menlo" panose="020B0609030804020204" pitchFamily="49" charset="0"/>
              </a:rPr>
            </a:br>
            <a:r>
              <a:rPr lang="en-US" sz="1200" dirty="0" err="1">
                <a:solidFill>
                  <a:srgbClr val="267F99"/>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795E26"/>
                </a:solidFill>
                <a:latin typeface="Menlo" panose="020B0609030804020204" pitchFamily="49" charset="0"/>
              </a:rPr>
              <a:t>sumInt</a:t>
            </a:r>
            <a:r>
              <a:rPr lang="en-US" sz="1200" dirty="0">
                <a:solidFill>
                  <a:srgbClr val="000000"/>
                </a:solidFill>
                <a:latin typeface="Menlo" panose="020B0609030804020204" pitchFamily="49" charset="0"/>
              </a:rPr>
              <a:t>(</a:t>
            </a:r>
            <a:r>
              <a:rPr lang="en-US" sz="1200" dirty="0" err="1">
                <a:solidFill>
                  <a:srgbClr val="267F99"/>
                </a:solidFill>
                <a:latin typeface="Menlo" panose="020B0609030804020204" pitchFamily="49" charset="0"/>
              </a:rPr>
              <a:t>int</a:t>
            </a:r>
            <a:r>
              <a:rPr lang="en-US" sz="1200" dirty="0">
                <a:solidFill>
                  <a:srgbClr val="000000"/>
                </a:solidFill>
                <a:latin typeface="Menlo" panose="020B0609030804020204" pitchFamily="49" charset="0"/>
              </a:rPr>
              <a:t> a</a:t>
            </a:r>
            <a:r>
              <a:rPr lang="en-US" sz="1200" dirty="0">
                <a:solidFill>
                  <a:srgbClr val="222222"/>
                </a:solidFill>
                <a:latin typeface="Menlo" panose="020B0609030804020204" pitchFamily="49" charset="0"/>
              </a:rPr>
              <a:t>,</a:t>
            </a:r>
            <a:r>
              <a:rPr lang="en-US" sz="1200" dirty="0">
                <a:solidFill>
                  <a:srgbClr val="000000"/>
                </a:solidFill>
                <a:latin typeface="Menlo" panose="020B0609030804020204" pitchFamily="49" charset="0"/>
              </a:rPr>
              <a:t> </a:t>
            </a:r>
            <a:r>
              <a:rPr lang="en-US" sz="1200" dirty="0" err="1">
                <a:solidFill>
                  <a:srgbClr val="267F99"/>
                </a:solidFill>
                <a:latin typeface="Menlo" panose="020B0609030804020204" pitchFamily="49" charset="0"/>
              </a:rPr>
              <a:t>int</a:t>
            </a:r>
            <a:r>
              <a:rPr lang="en-US" sz="1200" dirty="0">
                <a:solidFill>
                  <a:srgbClr val="000000"/>
                </a:solidFill>
                <a:latin typeface="Menlo" panose="020B0609030804020204" pitchFamily="49" charset="0"/>
              </a:rPr>
              <a:t> b) {</a:t>
            </a:r>
          </a:p>
          <a:p>
            <a:r>
              <a:rPr lang="en-US" sz="1200" dirty="0">
                <a:solidFill>
                  <a:srgbClr val="AF00DB"/>
                </a:solidFill>
                <a:latin typeface="Menlo" panose="020B0609030804020204" pitchFamily="49" charset="0"/>
              </a:rPr>
              <a:t>return</a:t>
            </a:r>
            <a:r>
              <a:rPr lang="en-US" sz="1200" dirty="0">
                <a:solidFill>
                  <a:srgbClr val="000000"/>
                </a:solidFill>
                <a:latin typeface="Menlo" panose="020B0609030804020204" pitchFamily="49" charset="0"/>
              </a:rPr>
              <a:t> a + b</a:t>
            </a:r>
            <a:r>
              <a:rPr lang="en-US" sz="1200" dirty="0">
                <a:solidFill>
                  <a:srgbClr val="222222"/>
                </a:solidFill>
                <a:latin typeface="Menlo" panose="020B0609030804020204" pitchFamily="49" charset="0"/>
              </a:rPr>
              <a:t>;</a:t>
            </a:r>
            <a:endParaRPr lang="en-US" sz="1200" dirty="0">
              <a:solidFill>
                <a:srgbClr val="000000"/>
              </a:solidFill>
              <a:latin typeface="Menlo" panose="020B0609030804020204" pitchFamily="49" charset="0"/>
            </a:endParaRPr>
          </a:p>
          <a:p>
            <a:r>
              <a:rPr lang="en-US" sz="1200" dirty="0">
                <a:solidFill>
                  <a:srgbClr val="000000"/>
                </a:solidFill>
                <a:latin typeface="Menlo" panose="020B0609030804020204" pitchFamily="49" charset="0"/>
              </a:rPr>
              <a:t>}</a:t>
            </a:r>
          </a:p>
          <a:p>
            <a:br>
              <a:rPr lang="en-US" sz="1200" dirty="0">
                <a:solidFill>
                  <a:srgbClr val="000000"/>
                </a:solidFill>
                <a:latin typeface="Menlo" panose="020B0609030804020204" pitchFamily="49" charset="0"/>
              </a:rPr>
            </a:br>
            <a:r>
              <a:rPr lang="en-US" sz="1200" dirty="0">
                <a:solidFill>
                  <a:srgbClr val="0000FF"/>
                </a:solidFill>
                <a:latin typeface="Menlo" panose="020B0609030804020204" pitchFamily="49" charset="0"/>
              </a:rPr>
              <a:t>void</a:t>
            </a:r>
            <a:r>
              <a:rPr lang="en-US" sz="1200" dirty="0">
                <a:solidFill>
                  <a:srgbClr val="000000"/>
                </a:solidFill>
                <a:latin typeface="Menlo" panose="020B0609030804020204" pitchFamily="49" charset="0"/>
              </a:rPr>
              <a:t> </a:t>
            </a:r>
            <a:r>
              <a:rPr lang="en-US" sz="1200" dirty="0">
                <a:solidFill>
                  <a:srgbClr val="795E26"/>
                </a:solidFill>
                <a:latin typeface="Menlo" panose="020B0609030804020204" pitchFamily="49" charset="0"/>
              </a:rPr>
              <a:t>main</a:t>
            </a:r>
            <a:r>
              <a:rPr lang="en-US" sz="1200" dirty="0">
                <a:solidFill>
                  <a:srgbClr val="000000"/>
                </a:solidFill>
                <a:latin typeface="Menlo" panose="020B0609030804020204" pitchFamily="49" charset="0"/>
              </a:rPr>
              <a:t>(</a:t>
            </a:r>
            <a:r>
              <a:rPr lang="en-US" sz="1200" dirty="0">
                <a:solidFill>
                  <a:srgbClr val="267F99"/>
                </a:solidFill>
                <a:latin typeface="Menlo" panose="020B0609030804020204" pitchFamily="49" charset="0"/>
              </a:rPr>
              <a:t>List</a:t>
            </a:r>
            <a:r>
              <a:rPr lang="en-US" sz="1200" dirty="0">
                <a:solidFill>
                  <a:srgbClr val="000000"/>
                </a:solidFill>
                <a:latin typeface="Menlo" panose="020B0609030804020204" pitchFamily="49" charset="0"/>
              </a:rPr>
              <a:t>&lt;</a:t>
            </a:r>
            <a:r>
              <a:rPr lang="en-US" sz="1200" dirty="0">
                <a:solidFill>
                  <a:srgbClr val="267F99"/>
                </a:solidFill>
                <a:latin typeface="Menlo" panose="020B0609030804020204" pitchFamily="49" charset="0"/>
              </a:rPr>
              <a:t>String</a:t>
            </a:r>
            <a:r>
              <a:rPr lang="en-US" sz="1200" dirty="0">
                <a:solidFill>
                  <a:srgbClr val="000000"/>
                </a:solidFill>
                <a:latin typeface="Menlo" panose="020B0609030804020204" pitchFamily="49" charset="0"/>
              </a:rPr>
              <a:t>&gt; arguments) {</a:t>
            </a:r>
          </a:p>
          <a:p>
            <a:r>
              <a:rPr lang="en-US" sz="1200" dirty="0">
                <a:solidFill>
                  <a:srgbClr val="795E26"/>
                </a:solidFill>
                <a:latin typeface="Menlo" panose="020B0609030804020204" pitchFamily="49" charset="0"/>
              </a:rPr>
              <a:t>banner</a:t>
            </a:r>
            <a:r>
              <a:rPr lang="en-US" sz="1200" dirty="0">
                <a:solidFill>
                  <a:srgbClr val="000000"/>
                </a:solidFill>
                <a:latin typeface="Menlo" panose="020B0609030804020204" pitchFamily="49" charset="0"/>
              </a:rPr>
              <a:t>()</a:t>
            </a:r>
            <a:r>
              <a:rPr lang="en-US" sz="1200" dirty="0">
                <a:solidFill>
                  <a:srgbClr val="222222"/>
                </a:solidFill>
                <a:latin typeface="Menlo" panose="020B0609030804020204" pitchFamily="49" charset="0"/>
              </a:rPr>
              <a:t>;</a:t>
            </a:r>
            <a:endParaRPr lang="en-US" sz="1200" dirty="0">
              <a:solidFill>
                <a:srgbClr val="000000"/>
              </a:solidFill>
              <a:latin typeface="Menlo" panose="020B0609030804020204" pitchFamily="49" charset="0"/>
            </a:endParaRPr>
          </a:p>
          <a:p>
            <a:r>
              <a:rPr lang="en-US" sz="1200" dirty="0" err="1">
                <a:solidFill>
                  <a:srgbClr val="0000FF"/>
                </a:solidFill>
                <a:latin typeface="Menlo" panose="020B0609030804020204" pitchFamily="49" charset="0"/>
              </a:rPr>
              <a:t>var</a:t>
            </a:r>
            <a:r>
              <a:rPr lang="en-US" sz="1200" dirty="0">
                <a:solidFill>
                  <a:srgbClr val="000000"/>
                </a:solidFill>
                <a:latin typeface="Menlo" panose="020B0609030804020204" pitchFamily="49" charset="0"/>
              </a:rPr>
              <a:t> tong</a:t>
            </a:r>
            <a:r>
              <a:rPr lang="en-US" sz="1200" dirty="0">
                <a:solidFill>
                  <a:srgbClr val="222222"/>
                </a:solidFill>
                <a:latin typeface="Menlo" panose="020B0609030804020204" pitchFamily="49" charset="0"/>
              </a:rPr>
              <a:t>;</a:t>
            </a:r>
            <a:r>
              <a:rPr lang="en-US" sz="1200" dirty="0">
                <a:solidFill>
                  <a:srgbClr val="000000"/>
                </a:solidFill>
                <a:latin typeface="Menlo" panose="020B0609030804020204" pitchFamily="49" charset="0"/>
              </a:rPr>
              <a:t> </a:t>
            </a:r>
            <a:r>
              <a:rPr lang="en-US" sz="1200" dirty="0">
                <a:solidFill>
                  <a:srgbClr val="008000"/>
                </a:solidFill>
                <a:latin typeface="Menlo" panose="020B0609030804020204" pitchFamily="49" charset="0"/>
              </a:rPr>
              <a:t>//</a:t>
            </a:r>
            <a:r>
              <a:rPr lang="en-US" sz="1200" dirty="0" err="1">
                <a:solidFill>
                  <a:srgbClr val="008000"/>
                </a:solidFill>
                <a:latin typeface="Menlo" panose="020B0609030804020204" pitchFamily="49" charset="0"/>
              </a:rPr>
              <a:t>Khai</a:t>
            </a:r>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báo</a:t>
            </a:r>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một</a:t>
            </a:r>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biến</a:t>
            </a:r>
            <a:endParaRPr lang="en-US" sz="1200" dirty="0">
              <a:solidFill>
                <a:srgbClr val="000000"/>
              </a:solidFill>
              <a:latin typeface="Menlo" panose="020B0609030804020204" pitchFamily="49" charset="0"/>
            </a:endParaRPr>
          </a:p>
          <a:p>
            <a:r>
              <a:rPr lang="en-US" sz="1200" dirty="0" err="1">
                <a:solidFill>
                  <a:srgbClr val="0000FF"/>
                </a:solidFill>
                <a:latin typeface="Menlo" panose="020B0609030804020204" pitchFamily="49" charset="0"/>
              </a:rPr>
              <a:t>var</a:t>
            </a:r>
            <a:r>
              <a:rPr lang="en-US" sz="1200" dirty="0">
                <a:solidFill>
                  <a:srgbClr val="000000"/>
                </a:solidFill>
                <a:latin typeface="Menlo" panose="020B0609030804020204" pitchFamily="49" charset="0"/>
              </a:rPr>
              <a:t> a = </a:t>
            </a:r>
            <a:r>
              <a:rPr lang="en-US" sz="1200" dirty="0">
                <a:solidFill>
                  <a:srgbClr val="098658"/>
                </a:solidFill>
                <a:latin typeface="Menlo" panose="020B0609030804020204" pitchFamily="49" charset="0"/>
              </a:rPr>
              <a:t>10</a:t>
            </a:r>
            <a:r>
              <a:rPr lang="en-US" sz="1200" dirty="0">
                <a:solidFill>
                  <a:srgbClr val="222222"/>
                </a:solidFill>
                <a:latin typeface="Menlo" panose="020B0609030804020204" pitchFamily="49" charset="0"/>
              </a:rPr>
              <a:t>;</a:t>
            </a:r>
            <a:r>
              <a:rPr lang="en-US" sz="1200" dirty="0">
                <a:solidFill>
                  <a:srgbClr val="000000"/>
                </a:solidFill>
                <a:latin typeface="Menlo" panose="020B0609030804020204" pitchFamily="49" charset="0"/>
              </a:rPr>
              <a:t> </a:t>
            </a:r>
            <a:r>
              <a:rPr lang="en-US" sz="1200" dirty="0">
                <a:solidFill>
                  <a:srgbClr val="008000"/>
                </a:solidFill>
                <a:latin typeface="Menlo" panose="020B0609030804020204" pitchFamily="49" charset="0"/>
              </a:rPr>
              <a:t>//</a:t>
            </a:r>
            <a:r>
              <a:rPr lang="en-US" sz="1200" dirty="0" err="1">
                <a:solidFill>
                  <a:srgbClr val="008000"/>
                </a:solidFill>
                <a:latin typeface="Menlo" panose="020B0609030804020204" pitchFamily="49" charset="0"/>
              </a:rPr>
              <a:t>Khai</a:t>
            </a:r>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báo</a:t>
            </a:r>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và</a:t>
            </a:r>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khởi</a:t>
            </a:r>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tạo</a:t>
            </a:r>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biến</a:t>
            </a:r>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luôn</a:t>
            </a:r>
            <a:endParaRPr lang="en-US" sz="1200" dirty="0">
              <a:solidFill>
                <a:srgbClr val="000000"/>
              </a:solidFill>
              <a:latin typeface="Menlo" panose="020B0609030804020204" pitchFamily="49" charset="0"/>
            </a:endParaRPr>
          </a:p>
          <a:p>
            <a:br>
              <a:rPr lang="en-US" sz="1200" dirty="0">
                <a:solidFill>
                  <a:srgbClr val="000000"/>
                </a:solidFill>
                <a:latin typeface="Menlo" panose="020B0609030804020204" pitchFamily="49" charset="0"/>
              </a:rPr>
            </a:br>
            <a:r>
              <a:rPr lang="en-US" sz="1200" dirty="0">
                <a:solidFill>
                  <a:srgbClr val="000000"/>
                </a:solidFill>
                <a:latin typeface="Menlo" panose="020B0609030804020204" pitchFamily="49" charset="0"/>
              </a:rPr>
              <a:t>tong = </a:t>
            </a:r>
            <a:r>
              <a:rPr lang="en-US" sz="1200" dirty="0" err="1">
                <a:solidFill>
                  <a:srgbClr val="795E26"/>
                </a:solidFill>
                <a:latin typeface="Menlo" panose="020B0609030804020204" pitchFamily="49" charset="0"/>
              </a:rPr>
              <a:t>sumInt</a:t>
            </a:r>
            <a:r>
              <a:rPr lang="en-US" sz="1200" dirty="0">
                <a:solidFill>
                  <a:srgbClr val="000000"/>
                </a:solidFill>
                <a:latin typeface="Menlo" panose="020B0609030804020204" pitchFamily="49" charset="0"/>
              </a:rPr>
              <a:t>(a</a:t>
            </a:r>
            <a:r>
              <a:rPr lang="en-US" sz="1200" dirty="0">
                <a:solidFill>
                  <a:srgbClr val="222222"/>
                </a:solidFill>
                <a:latin typeface="Menlo" panose="020B0609030804020204" pitchFamily="49" charset="0"/>
              </a:rPr>
              <a:t>,</a:t>
            </a:r>
            <a:r>
              <a:rPr lang="en-US" sz="1200" dirty="0">
                <a:solidFill>
                  <a:srgbClr val="000000"/>
                </a:solidFill>
                <a:latin typeface="Menlo" panose="020B0609030804020204" pitchFamily="49" charset="0"/>
              </a:rPr>
              <a:t> </a:t>
            </a:r>
            <a:r>
              <a:rPr lang="en-US" sz="1200" dirty="0">
                <a:solidFill>
                  <a:srgbClr val="098658"/>
                </a:solidFill>
                <a:latin typeface="Menlo" panose="020B0609030804020204" pitchFamily="49" charset="0"/>
              </a:rPr>
              <a:t>20</a:t>
            </a:r>
            <a:r>
              <a:rPr lang="en-US" sz="1200" dirty="0">
                <a:solidFill>
                  <a:srgbClr val="000000"/>
                </a:solidFill>
                <a:latin typeface="Menlo" panose="020B0609030804020204" pitchFamily="49" charset="0"/>
              </a:rPr>
              <a:t>)</a:t>
            </a:r>
            <a:r>
              <a:rPr lang="en-US" sz="1200" dirty="0">
                <a:solidFill>
                  <a:srgbClr val="222222"/>
                </a:solidFill>
                <a:latin typeface="Menlo" panose="020B0609030804020204" pitchFamily="49" charset="0"/>
              </a:rPr>
              <a:t>;</a:t>
            </a:r>
            <a:r>
              <a:rPr lang="en-US" sz="1200" dirty="0">
                <a:solidFill>
                  <a:srgbClr val="000000"/>
                </a:solidFill>
                <a:latin typeface="Menlo" panose="020B0609030804020204" pitchFamily="49" charset="0"/>
              </a:rPr>
              <a:t> </a:t>
            </a:r>
            <a:r>
              <a:rPr lang="en-US" sz="1200" dirty="0">
                <a:solidFill>
                  <a:srgbClr val="008000"/>
                </a:solidFill>
                <a:latin typeface="Menlo" panose="020B0609030804020204" pitchFamily="49" charset="0"/>
              </a:rPr>
              <a:t>//</a:t>
            </a:r>
            <a:r>
              <a:rPr lang="en-US" sz="1200" dirty="0" err="1">
                <a:solidFill>
                  <a:srgbClr val="008000"/>
                </a:solidFill>
                <a:latin typeface="Menlo" panose="020B0609030804020204" pitchFamily="49" charset="0"/>
              </a:rPr>
              <a:t>Gọi</a:t>
            </a:r>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hàm</a:t>
            </a:r>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sumInt</a:t>
            </a:r>
            <a:endParaRPr lang="en-US" sz="1200" dirty="0">
              <a:solidFill>
                <a:srgbClr val="000000"/>
              </a:solidFill>
              <a:latin typeface="Menlo" panose="020B0609030804020204" pitchFamily="49" charset="0"/>
            </a:endParaRPr>
          </a:p>
          <a:p>
            <a:r>
              <a:rPr lang="en-US" sz="1200" dirty="0">
                <a:solidFill>
                  <a:srgbClr val="000000"/>
                </a:solidFill>
                <a:latin typeface="Menlo" panose="020B0609030804020204" pitchFamily="49" charset="0"/>
              </a:rPr>
              <a:t>print (</a:t>
            </a:r>
            <a:r>
              <a:rPr lang="en-US" sz="1200" dirty="0">
                <a:solidFill>
                  <a:srgbClr val="A31515"/>
                </a:solidFill>
                <a:latin typeface="Menlo" panose="020B0609030804020204" pitchFamily="49" charset="0"/>
              </a:rPr>
              <a:t>'</a:t>
            </a:r>
            <a:r>
              <a:rPr lang="en-US" sz="1200" dirty="0" err="1">
                <a:solidFill>
                  <a:srgbClr val="A31515"/>
                </a:solidFill>
                <a:latin typeface="Menlo" panose="020B0609030804020204" pitchFamily="49" charset="0"/>
              </a:rPr>
              <a:t>Tổng</a:t>
            </a:r>
            <a:r>
              <a:rPr lang="en-US" sz="1200" dirty="0">
                <a:solidFill>
                  <a:srgbClr val="A31515"/>
                </a:solidFill>
                <a:latin typeface="Menlo" panose="020B0609030804020204" pitchFamily="49" charset="0"/>
              </a:rPr>
              <a:t> </a:t>
            </a:r>
            <a:r>
              <a:rPr lang="en-US" sz="1200" dirty="0" err="1">
                <a:solidFill>
                  <a:srgbClr val="A31515"/>
                </a:solidFill>
                <a:latin typeface="Menlo" panose="020B0609030804020204" pitchFamily="49" charset="0"/>
              </a:rPr>
              <a:t>là</a:t>
            </a:r>
            <a:r>
              <a:rPr lang="en-US" sz="1200" dirty="0">
                <a:solidFill>
                  <a:srgbClr val="A31515"/>
                </a:solidFill>
                <a:latin typeface="Menlo" panose="020B0609030804020204" pitchFamily="49" charset="0"/>
              </a:rPr>
              <a:t>: $</a:t>
            </a:r>
            <a:r>
              <a:rPr lang="en-US" sz="1200" dirty="0">
                <a:solidFill>
                  <a:srgbClr val="001080"/>
                </a:solidFill>
                <a:latin typeface="Menlo" panose="020B0609030804020204" pitchFamily="49" charset="0"/>
              </a:rPr>
              <a:t>tong</a:t>
            </a:r>
            <a:r>
              <a:rPr lang="en-US" sz="1200" dirty="0">
                <a:solidFill>
                  <a:srgbClr val="A31515"/>
                </a:solidFill>
                <a:latin typeface="Menlo" panose="020B0609030804020204" pitchFamily="49" charset="0"/>
              </a:rPr>
              <a:t>'</a:t>
            </a:r>
            <a:r>
              <a:rPr lang="en-US" sz="1200" dirty="0">
                <a:solidFill>
                  <a:srgbClr val="000000"/>
                </a:solidFill>
                <a:latin typeface="Menlo" panose="020B0609030804020204" pitchFamily="49" charset="0"/>
              </a:rPr>
              <a:t>)</a:t>
            </a:r>
            <a:r>
              <a:rPr lang="en-US" sz="1200" dirty="0">
                <a:solidFill>
                  <a:srgbClr val="222222"/>
                </a:solidFill>
                <a:latin typeface="Menlo" panose="020B0609030804020204" pitchFamily="49" charset="0"/>
              </a:rPr>
              <a:t>;</a:t>
            </a:r>
            <a:endParaRPr lang="en-US" sz="1200" dirty="0">
              <a:solidFill>
                <a:srgbClr val="000000"/>
              </a:solidFill>
              <a:latin typeface="Menlo" panose="020B0609030804020204" pitchFamily="49" charset="0"/>
            </a:endParaRPr>
          </a:p>
          <a:p>
            <a:br>
              <a:rPr lang="en-US" sz="1200" dirty="0">
                <a:solidFill>
                  <a:srgbClr val="000000"/>
                </a:solidFill>
                <a:latin typeface="Menlo" panose="020B0609030804020204" pitchFamily="49" charset="0"/>
              </a:rPr>
            </a:br>
            <a:r>
              <a:rPr lang="en-US" sz="1200" dirty="0" err="1">
                <a:solidFill>
                  <a:srgbClr val="0000FF"/>
                </a:solidFill>
                <a:latin typeface="Menlo" panose="020B0609030804020204" pitchFamily="49" charset="0"/>
              </a:rPr>
              <a:t>var</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sqrtvalue</a:t>
            </a:r>
            <a:r>
              <a:rPr lang="en-US" sz="1200" dirty="0">
                <a:solidFill>
                  <a:srgbClr val="000000"/>
                </a:solidFill>
                <a:latin typeface="Menlo" panose="020B0609030804020204" pitchFamily="49" charset="0"/>
              </a:rPr>
              <a:t> = </a:t>
            </a:r>
            <a:r>
              <a:rPr lang="en-US" sz="1200" dirty="0">
                <a:solidFill>
                  <a:srgbClr val="795E26"/>
                </a:solidFill>
                <a:latin typeface="Menlo" panose="020B0609030804020204" pitchFamily="49" charset="0"/>
              </a:rPr>
              <a:t>sqrt</a:t>
            </a:r>
            <a:r>
              <a:rPr lang="en-US" sz="1200" dirty="0">
                <a:solidFill>
                  <a:srgbClr val="000000"/>
                </a:solidFill>
                <a:latin typeface="Menlo" panose="020B0609030804020204" pitchFamily="49" charset="0"/>
              </a:rPr>
              <a:t>(tong)</a:t>
            </a:r>
            <a:r>
              <a:rPr lang="en-US" sz="1200" dirty="0">
                <a:solidFill>
                  <a:srgbClr val="222222"/>
                </a:solidFill>
                <a:latin typeface="Menlo" panose="020B0609030804020204" pitchFamily="49" charset="0"/>
              </a:rPr>
              <a:t>;</a:t>
            </a:r>
            <a:endParaRPr lang="en-US" sz="1200" dirty="0">
              <a:solidFill>
                <a:srgbClr val="000000"/>
              </a:solidFill>
              <a:latin typeface="Menlo" panose="020B0609030804020204" pitchFamily="49" charset="0"/>
            </a:endParaRPr>
          </a:p>
          <a:p>
            <a:r>
              <a:rPr lang="en-US" sz="1200" dirty="0">
                <a:solidFill>
                  <a:srgbClr val="795E26"/>
                </a:solidFill>
                <a:latin typeface="Menlo" panose="020B0609030804020204" pitchFamily="49" charset="0"/>
              </a:rPr>
              <a:t>print</a:t>
            </a:r>
            <a:r>
              <a:rPr lang="en-US" sz="1200" dirty="0">
                <a:solidFill>
                  <a:srgbClr val="000000"/>
                </a:solidFill>
                <a:latin typeface="Menlo" panose="020B0609030804020204" pitchFamily="49" charset="0"/>
              </a:rPr>
              <a:t>(</a:t>
            </a:r>
            <a:r>
              <a:rPr lang="en-US" sz="1200" dirty="0">
                <a:solidFill>
                  <a:srgbClr val="A31515"/>
                </a:solidFill>
                <a:latin typeface="Menlo" panose="020B0609030804020204" pitchFamily="49" charset="0"/>
              </a:rPr>
              <a:t>'</a:t>
            </a:r>
            <a:r>
              <a:rPr lang="en-US" sz="1200" dirty="0" err="1">
                <a:solidFill>
                  <a:srgbClr val="A31515"/>
                </a:solidFill>
                <a:latin typeface="Menlo" panose="020B0609030804020204" pitchFamily="49" charset="0"/>
              </a:rPr>
              <a:t>Căn</a:t>
            </a:r>
            <a:r>
              <a:rPr lang="en-US" sz="1200" dirty="0">
                <a:solidFill>
                  <a:srgbClr val="A31515"/>
                </a:solidFill>
                <a:latin typeface="Menlo" panose="020B0609030804020204" pitchFamily="49" charset="0"/>
              </a:rPr>
              <a:t> </a:t>
            </a:r>
            <a:r>
              <a:rPr lang="en-US" sz="1200" dirty="0" err="1">
                <a:solidFill>
                  <a:srgbClr val="A31515"/>
                </a:solidFill>
                <a:latin typeface="Menlo" panose="020B0609030804020204" pitchFamily="49" charset="0"/>
              </a:rPr>
              <a:t>bậc</a:t>
            </a:r>
            <a:r>
              <a:rPr lang="en-US" sz="1200" dirty="0">
                <a:solidFill>
                  <a:srgbClr val="A31515"/>
                </a:solidFill>
                <a:latin typeface="Menlo" panose="020B0609030804020204" pitchFamily="49" charset="0"/>
              </a:rPr>
              <a:t> 2 </a:t>
            </a:r>
            <a:r>
              <a:rPr lang="en-US" sz="1200" dirty="0" err="1">
                <a:solidFill>
                  <a:srgbClr val="A31515"/>
                </a:solidFill>
                <a:latin typeface="Menlo" panose="020B0609030804020204" pitchFamily="49" charset="0"/>
              </a:rPr>
              <a:t>của</a:t>
            </a:r>
            <a:r>
              <a:rPr lang="en-US" sz="1200" dirty="0">
                <a:solidFill>
                  <a:srgbClr val="A31515"/>
                </a:solidFill>
                <a:latin typeface="Menlo" panose="020B0609030804020204" pitchFamily="49" charset="0"/>
              </a:rPr>
              <a:t> $</a:t>
            </a:r>
            <a:r>
              <a:rPr lang="en-US" sz="1200" dirty="0">
                <a:solidFill>
                  <a:srgbClr val="001080"/>
                </a:solidFill>
                <a:latin typeface="Menlo" panose="020B0609030804020204" pitchFamily="49" charset="0"/>
              </a:rPr>
              <a:t>tong</a:t>
            </a:r>
            <a:r>
              <a:rPr lang="en-US" sz="1200" dirty="0">
                <a:solidFill>
                  <a:srgbClr val="A31515"/>
                </a:solidFill>
                <a:latin typeface="Menlo" panose="020B0609030804020204" pitchFamily="49" charset="0"/>
              </a:rPr>
              <a:t> </a:t>
            </a:r>
            <a:r>
              <a:rPr lang="en-US" sz="1200" dirty="0" err="1">
                <a:solidFill>
                  <a:srgbClr val="A31515"/>
                </a:solidFill>
                <a:latin typeface="Menlo" panose="020B0609030804020204" pitchFamily="49" charset="0"/>
              </a:rPr>
              <a:t>là</a:t>
            </a:r>
            <a:r>
              <a:rPr lang="en-US" sz="1200" dirty="0">
                <a:solidFill>
                  <a:srgbClr val="A31515"/>
                </a:solidFill>
                <a:latin typeface="Menlo" panose="020B0609030804020204" pitchFamily="49" charset="0"/>
              </a:rPr>
              <a:t> $</a:t>
            </a:r>
            <a:r>
              <a:rPr lang="en-US" sz="1200" dirty="0" err="1">
                <a:solidFill>
                  <a:srgbClr val="001080"/>
                </a:solidFill>
                <a:latin typeface="Menlo" panose="020B0609030804020204" pitchFamily="49" charset="0"/>
              </a:rPr>
              <a:t>sqrtvalue</a:t>
            </a:r>
            <a:r>
              <a:rPr lang="en-US" sz="1200" dirty="0">
                <a:solidFill>
                  <a:srgbClr val="A31515"/>
                </a:solidFill>
                <a:latin typeface="Menlo" panose="020B0609030804020204" pitchFamily="49" charset="0"/>
              </a:rPr>
              <a:t>'</a:t>
            </a:r>
            <a:r>
              <a:rPr lang="en-US" sz="1200" dirty="0">
                <a:solidFill>
                  <a:srgbClr val="000000"/>
                </a:solidFill>
                <a:latin typeface="Menlo" panose="020B0609030804020204" pitchFamily="49" charset="0"/>
              </a:rPr>
              <a:t>)</a:t>
            </a:r>
            <a:r>
              <a:rPr lang="en-US" sz="1200" dirty="0">
                <a:solidFill>
                  <a:srgbClr val="222222"/>
                </a:solidFill>
                <a:latin typeface="Menlo" panose="020B0609030804020204" pitchFamily="49" charset="0"/>
              </a:rPr>
              <a:t>;</a:t>
            </a:r>
            <a:endParaRPr lang="en-US" sz="1200" dirty="0">
              <a:solidFill>
                <a:srgbClr val="000000"/>
              </a:solidFill>
              <a:latin typeface="Menlo" panose="020B0609030804020204" pitchFamily="49" charset="0"/>
            </a:endParaRPr>
          </a:p>
          <a:p>
            <a:r>
              <a:rPr lang="en-US" sz="1200" dirty="0">
                <a:solidFill>
                  <a:srgbClr val="795E26"/>
                </a:solidFill>
                <a:latin typeface="Menlo" panose="020B0609030804020204" pitchFamily="49" charset="0"/>
              </a:rPr>
              <a:t>banner</a:t>
            </a:r>
            <a:r>
              <a:rPr lang="en-US" sz="1200" dirty="0">
                <a:solidFill>
                  <a:srgbClr val="000000"/>
                </a:solidFill>
                <a:latin typeface="Menlo" panose="020B0609030804020204" pitchFamily="49" charset="0"/>
              </a:rPr>
              <a:t>()</a:t>
            </a:r>
            <a:r>
              <a:rPr lang="en-US" sz="1200" dirty="0">
                <a:solidFill>
                  <a:srgbClr val="222222"/>
                </a:solidFill>
                <a:latin typeface="Menlo" panose="020B0609030804020204" pitchFamily="49" charset="0"/>
              </a:rPr>
              <a:t>;</a:t>
            </a:r>
            <a:endParaRPr lang="en-US" sz="1200" dirty="0">
              <a:solidFill>
                <a:srgbClr val="000000"/>
              </a:solidFill>
              <a:latin typeface="Menlo" panose="020B0609030804020204" pitchFamily="49" charset="0"/>
            </a:endParaRPr>
          </a:p>
          <a:p>
            <a:r>
              <a:rPr lang="en-US" sz="1200" dirty="0">
                <a:solidFill>
                  <a:srgbClr val="000000"/>
                </a:solidFill>
                <a:latin typeface="Menlo" panose="020B0609030804020204" pitchFamily="49" charset="0"/>
              </a:rPr>
              <a:t>}</a:t>
            </a:r>
          </a:p>
          <a:p>
            <a:br>
              <a:rPr lang="en-US" sz="1200" dirty="0">
                <a:solidFill>
                  <a:srgbClr val="000000"/>
                </a:solidFill>
                <a:latin typeface="Menlo" panose="020B0609030804020204" pitchFamily="49" charset="0"/>
              </a:rPr>
            </a:br>
            <a:endParaRPr lang="en-US" sz="1200" b="0" dirty="0">
              <a:solidFill>
                <a:srgbClr val="000000"/>
              </a:solidFill>
              <a:effectLst/>
              <a:latin typeface="Menlo" panose="020B0609030804020204" pitchFamily="49" charset="0"/>
            </a:endParaRPr>
          </a:p>
        </p:txBody>
      </p:sp>
      <p:pic>
        <p:nvPicPr>
          <p:cNvPr id="9" name="Picture 8">
            <a:extLst>
              <a:ext uri="{FF2B5EF4-FFF2-40B4-BE49-F238E27FC236}">
                <a16:creationId xmlns:a16="http://schemas.microsoft.com/office/drawing/2014/main" id="{5E25D51D-EECC-694C-B769-2CBE4BEA0780}"/>
              </a:ext>
            </a:extLst>
          </p:cNvPr>
          <p:cNvPicPr>
            <a:picLocks noChangeAspect="1"/>
          </p:cNvPicPr>
          <p:nvPr/>
        </p:nvPicPr>
        <p:blipFill rotWithShape="1">
          <a:blip r:embed="rId2"/>
          <a:srcRect r="25014"/>
          <a:stretch/>
        </p:blipFill>
        <p:spPr>
          <a:xfrm>
            <a:off x="6155987" y="3067695"/>
            <a:ext cx="4937844" cy="1770299"/>
          </a:xfrm>
          <a:prstGeom prst="rect">
            <a:avLst/>
          </a:prstGeom>
        </p:spPr>
      </p:pic>
    </p:spTree>
    <p:extLst>
      <p:ext uri="{BB962C8B-B14F-4D97-AF65-F5344CB8AC3E}">
        <p14:creationId xmlns:p14="http://schemas.microsoft.com/office/powerpoint/2010/main" val="1155839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2472B-E63D-E14E-8C8D-66AFD6101A12}"/>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3" name="Content Placeholder 2">
            <a:extLst>
              <a:ext uri="{FF2B5EF4-FFF2-40B4-BE49-F238E27FC236}">
                <a16:creationId xmlns:a16="http://schemas.microsoft.com/office/drawing/2014/main" id="{F0BB2E7D-E3D5-2B48-8415-17D4465BB48A}"/>
              </a:ext>
            </a:extLst>
          </p:cNvPr>
          <p:cNvSpPr>
            <a:spLocks noGrp="1"/>
          </p:cNvSpPr>
          <p:nvPr>
            <p:ph idx="1"/>
          </p:nvPr>
        </p:nvSpPr>
        <p:spPr/>
        <p:txBody>
          <a:bodyPr>
            <a:normAutofit lnSpcReduction="10000"/>
          </a:bodyPr>
          <a:lstStyle/>
          <a:p>
            <a:r>
              <a:rPr lang="en-US" dirty="0" err="1"/>
              <a:t>Một</a:t>
            </a:r>
            <a:r>
              <a:rPr lang="en-US" dirty="0"/>
              <a:t> </a:t>
            </a:r>
            <a:r>
              <a:rPr lang="en-US" dirty="0" err="1"/>
              <a:t>số</a:t>
            </a:r>
            <a:r>
              <a:rPr lang="en-US" dirty="0"/>
              <a:t> </a:t>
            </a:r>
            <a:r>
              <a:rPr lang="en-US" dirty="0" err="1"/>
              <a:t>lưu</a:t>
            </a:r>
            <a:r>
              <a:rPr lang="en-US" dirty="0"/>
              <a:t> </a:t>
            </a:r>
            <a:r>
              <a:rPr lang="en-US" dirty="0" err="1"/>
              <a:t>ý</a:t>
            </a:r>
            <a:r>
              <a:rPr lang="en-US" dirty="0"/>
              <a:t> </a:t>
            </a:r>
            <a:r>
              <a:rPr lang="en-US" dirty="0" err="1"/>
              <a:t>trong</a:t>
            </a:r>
            <a:r>
              <a:rPr lang="en-US" dirty="0"/>
              <a:t> Dart:</a:t>
            </a:r>
          </a:p>
          <a:p>
            <a:pPr lvl="1"/>
            <a:r>
              <a:rPr lang="vi-VN" dirty="0"/>
              <a:t>Mọi thứ lưu trong biến đều là đối tượng (kể cả số, kể cả null), mọi đối tượng đều sinh ra từ định nghĩa lớp, mọi lớp đều kế thừa từ lớp cơ sở có tên </a:t>
            </a:r>
            <a:r>
              <a:rPr lang="vi-VN" dirty="0">
                <a:solidFill>
                  <a:srgbClr val="FF0000"/>
                </a:solidFill>
              </a:rPr>
              <a:t>Object</a:t>
            </a:r>
            <a:r>
              <a:rPr lang="vi-VN" dirty="0"/>
              <a:t>  </a:t>
            </a:r>
            <a:r>
              <a:rPr lang="vi-VN" i="1" dirty="0"/>
              <a:t>(Giống C#)</a:t>
            </a:r>
            <a:endParaRPr lang="vi-VN" dirty="0"/>
          </a:p>
          <a:p>
            <a:pPr lvl="1"/>
            <a:r>
              <a:rPr lang="vi-VN" dirty="0"/>
              <a:t>Khi biến có chấp nhận mọi kiểu thì sử dụng từ khóa </a:t>
            </a:r>
            <a:r>
              <a:rPr lang="vi-VN" dirty="0">
                <a:solidFill>
                  <a:srgbClr val="FF0000"/>
                </a:solidFill>
              </a:rPr>
              <a:t>dynamic</a:t>
            </a:r>
          </a:p>
          <a:p>
            <a:pPr lvl="1"/>
            <a:r>
              <a:rPr lang="vi-VN" dirty="0"/>
              <a:t>Dart hỗ trợ định nghĩa kiểu </a:t>
            </a:r>
            <a:r>
              <a:rPr lang="vi-VN" dirty="0">
                <a:solidFill>
                  <a:srgbClr val="FF0000"/>
                </a:solidFill>
              </a:rPr>
              <a:t>generic</a:t>
            </a:r>
            <a:r>
              <a:rPr lang="vi-VN" dirty="0">
                <a:solidFill>
                  <a:schemeClr val="accent1"/>
                </a:solidFill>
              </a:rPr>
              <a:t> </a:t>
            </a:r>
            <a:r>
              <a:rPr lang="vi-VN" dirty="0"/>
              <a:t>(giống C#)</a:t>
            </a:r>
          </a:p>
          <a:p>
            <a:pPr lvl="1"/>
            <a:r>
              <a:rPr lang="vi-VN" dirty="0"/>
              <a:t>Dart cho phép định nghĩa hàm trong hàm (lồng nhau)</a:t>
            </a:r>
          </a:p>
          <a:p>
            <a:pPr lvl="1"/>
            <a:r>
              <a:rPr lang="vi-VN" dirty="0"/>
              <a:t>Dart không có từ khóa </a:t>
            </a:r>
            <a:r>
              <a:rPr lang="vi-VN" dirty="0">
                <a:solidFill>
                  <a:srgbClr val="FF0000"/>
                </a:solidFill>
              </a:rPr>
              <a:t>public, private, protected</a:t>
            </a:r>
            <a:r>
              <a:rPr lang="vi-VN" dirty="0"/>
              <a:t> khi khai báo phương thức, thuộc tính lớp. Nếu thuộc tính, tên lớp bắt đầu bằng </a:t>
            </a:r>
            <a:r>
              <a:rPr lang="vi-VN" b="1" dirty="0">
                <a:solidFill>
                  <a:schemeClr val="accent1"/>
                </a:solidFill>
              </a:rPr>
              <a:t>_ </a:t>
            </a:r>
            <a:r>
              <a:rPr lang="vi-VN" dirty="0"/>
              <a:t>thì hiểu đó là private</a:t>
            </a:r>
          </a:p>
          <a:p>
            <a:pPr lvl="1"/>
            <a:r>
              <a:rPr lang="vi-VN" dirty="0"/>
              <a:t>Các định danh (tên biến, tên hàm, tên lớp ...) bắt đầu bằng chữ(a-zA-Z) hoặc _, theo sau là chuỗi chữ có thể kế hợp với số</a:t>
            </a:r>
          </a:p>
          <a:p>
            <a:pPr lvl="1"/>
            <a:endParaRPr lang="en-US" dirty="0"/>
          </a:p>
        </p:txBody>
      </p:sp>
      <p:sp>
        <p:nvSpPr>
          <p:cNvPr id="4" name="Date Placeholder 3">
            <a:extLst>
              <a:ext uri="{FF2B5EF4-FFF2-40B4-BE49-F238E27FC236}">
                <a16:creationId xmlns:a16="http://schemas.microsoft.com/office/drawing/2014/main" id="{C1072999-A1CE-6E48-9532-A0953F3403D5}"/>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50251DE6-7DE3-C142-A26E-7175E34E10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10551A-6EBA-FF45-BCE2-6DC17F6DFA2A}"/>
              </a:ext>
            </a:extLst>
          </p:cNvPr>
          <p:cNvSpPr>
            <a:spLocks noGrp="1"/>
          </p:cNvSpPr>
          <p:nvPr>
            <p:ph type="sldNum" sz="quarter" idx="12"/>
          </p:nvPr>
        </p:nvSpPr>
        <p:spPr/>
        <p:txBody>
          <a:bodyPr/>
          <a:lstStyle/>
          <a:p>
            <a:fld id="{0E9BF5F7-54E5-E744-A88D-9321BE78B3F4}" type="slidenum">
              <a:rPr lang="en-US" smtClean="0"/>
              <a:t>12</a:t>
            </a:fld>
            <a:endParaRPr lang="en-US"/>
          </a:p>
        </p:txBody>
      </p:sp>
    </p:spTree>
    <p:extLst>
      <p:ext uri="{BB962C8B-B14F-4D97-AF65-F5344CB8AC3E}">
        <p14:creationId xmlns:p14="http://schemas.microsoft.com/office/powerpoint/2010/main" val="2319376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77FFF-DE09-2446-B7E9-34BE20DEFD82}"/>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3" name="Content Placeholder 2">
            <a:extLst>
              <a:ext uri="{FF2B5EF4-FFF2-40B4-BE49-F238E27FC236}">
                <a16:creationId xmlns:a16="http://schemas.microsoft.com/office/drawing/2014/main" id="{BC5F3513-4DCD-7245-A94C-7D3DA9A251DF}"/>
              </a:ext>
            </a:extLst>
          </p:cNvPr>
          <p:cNvSpPr>
            <a:spLocks noGrp="1"/>
          </p:cNvSpPr>
          <p:nvPr>
            <p:ph idx="1"/>
          </p:nvPr>
        </p:nvSpPr>
        <p:spPr/>
        <p:txBody>
          <a:bodyPr/>
          <a:lstStyle/>
          <a:p>
            <a:r>
              <a:rPr lang="en-US" dirty="0" err="1"/>
              <a:t>Biến</a:t>
            </a:r>
            <a:r>
              <a:rPr lang="en-US" dirty="0"/>
              <a:t> </a:t>
            </a:r>
            <a:r>
              <a:rPr lang="en-US" dirty="0" err="1"/>
              <a:t>hằng</a:t>
            </a:r>
            <a:r>
              <a:rPr lang="en-US" dirty="0"/>
              <a:t> , </a:t>
            </a:r>
            <a:r>
              <a:rPr lang="en-US" dirty="0" err="1"/>
              <a:t>kiểu</a:t>
            </a:r>
            <a:r>
              <a:rPr lang="en-US" dirty="0"/>
              <a:t> </a:t>
            </a:r>
            <a:r>
              <a:rPr lang="en-US" dirty="0" err="1"/>
              <a:t>dữ</a:t>
            </a:r>
            <a:r>
              <a:rPr lang="en-US" dirty="0"/>
              <a:t> </a:t>
            </a:r>
            <a:r>
              <a:rPr lang="en-US" dirty="0" err="1"/>
              <a:t>liệu</a:t>
            </a:r>
            <a:r>
              <a:rPr lang="en-US" dirty="0"/>
              <a:t> </a:t>
            </a:r>
            <a:r>
              <a:rPr lang="en-US" dirty="0" err="1"/>
              <a:t>giống</a:t>
            </a:r>
            <a:r>
              <a:rPr lang="en-US" dirty="0"/>
              <a:t> </a:t>
            </a:r>
            <a:r>
              <a:rPr lang="en-US" dirty="0" err="1"/>
              <a:t>các</a:t>
            </a:r>
            <a:r>
              <a:rPr lang="en-US" dirty="0"/>
              <a:t> </a:t>
            </a:r>
            <a:r>
              <a:rPr lang="en-US" dirty="0" err="1"/>
              <a:t>ngôn</a:t>
            </a:r>
            <a:r>
              <a:rPr lang="en-US" dirty="0"/>
              <a:t> </a:t>
            </a:r>
            <a:r>
              <a:rPr lang="en-US" dirty="0" err="1"/>
              <a:t>ngữ</a:t>
            </a:r>
            <a:r>
              <a:rPr lang="en-US" dirty="0"/>
              <a:t> C# , Java ( </a:t>
            </a:r>
            <a:r>
              <a:rPr lang="en-US" dirty="0" err="1"/>
              <a:t>var</a:t>
            </a:r>
            <a:r>
              <a:rPr lang="en-US" dirty="0"/>
              <a:t>)</a:t>
            </a:r>
          </a:p>
          <a:p>
            <a:r>
              <a:rPr lang="en-US" dirty="0" err="1"/>
              <a:t>Các</a:t>
            </a:r>
            <a:r>
              <a:rPr lang="en-US" dirty="0"/>
              <a:t> </a:t>
            </a:r>
            <a:r>
              <a:rPr lang="en-US" dirty="0" err="1"/>
              <a:t>toán</a:t>
            </a:r>
            <a:r>
              <a:rPr lang="en-US" dirty="0"/>
              <a:t> </a:t>
            </a:r>
            <a:r>
              <a:rPr lang="en-US" dirty="0" err="1"/>
              <a:t>tử</a:t>
            </a:r>
            <a:r>
              <a:rPr lang="en-US" dirty="0"/>
              <a:t> </a:t>
            </a:r>
            <a:r>
              <a:rPr lang="en-US" dirty="0" err="1"/>
              <a:t>giống</a:t>
            </a:r>
            <a:r>
              <a:rPr lang="en-US" dirty="0"/>
              <a:t> </a:t>
            </a:r>
            <a:r>
              <a:rPr lang="en-US" dirty="0" err="1"/>
              <a:t>các</a:t>
            </a:r>
            <a:r>
              <a:rPr lang="en-US" dirty="0"/>
              <a:t> </a:t>
            </a:r>
            <a:r>
              <a:rPr lang="en-US" dirty="0" err="1"/>
              <a:t>ngôn</a:t>
            </a:r>
            <a:r>
              <a:rPr lang="en-US" dirty="0"/>
              <a:t> </a:t>
            </a:r>
            <a:r>
              <a:rPr lang="en-US" dirty="0" err="1"/>
              <a:t>ngữ</a:t>
            </a:r>
            <a:r>
              <a:rPr lang="en-US" dirty="0"/>
              <a:t> C#, Java</a:t>
            </a:r>
          </a:p>
          <a:p>
            <a:r>
              <a:rPr lang="en-US" dirty="0" err="1"/>
              <a:t>Các</a:t>
            </a:r>
            <a:r>
              <a:rPr lang="en-US" dirty="0"/>
              <a:t> </a:t>
            </a:r>
            <a:r>
              <a:rPr lang="en-US" dirty="0" err="1"/>
              <a:t>kiến</a:t>
            </a:r>
            <a:r>
              <a:rPr lang="en-US" dirty="0"/>
              <a:t> </a:t>
            </a:r>
            <a:r>
              <a:rPr lang="en-US" dirty="0" err="1"/>
              <a:t>trúc</a:t>
            </a:r>
            <a:r>
              <a:rPr lang="en-US" dirty="0"/>
              <a:t> </a:t>
            </a:r>
            <a:r>
              <a:rPr lang="en-US" dirty="0" err="1"/>
              <a:t>cơ</a:t>
            </a:r>
            <a:r>
              <a:rPr lang="en-US" dirty="0"/>
              <a:t> </a:t>
            </a:r>
            <a:r>
              <a:rPr lang="en-US" dirty="0" err="1"/>
              <a:t>bản</a:t>
            </a:r>
            <a:endParaRPr lang="en-US" dirty="0"/>
          </a:p>
          <a:p>
            <a:pPr lvl="1"/>
            <a:r>
              <a:rPr lang="en-US" dirty="0"/>
              <a:t>if…else, if</a:t>
            </a:r>
          </a:p>
          <a:p>
            <a:pPr lvl="1"/>
            <a:r>
              <a:rPr lang="en-US" dirty="0"/>
              <a:t>for</a:t>
            </a:r>
          </a:p>
          <a:p>
            <a:pPr lvl="1"/>
            <a:r>
              <a:rPr lang="en-US" dirty="0"/>
              <a:t>do…while/while</a:t>
            </a:r>
          </a:p>
          <a:p>
            <a:endParaRPr lang="en-US" dirty="0"/>
          </a:p>
          <a:p>
            <a:pPr lvl="1"/>
            <a:endParaRPr lang="en-US" dirty="0"/>
          </a:p>
        </p:txBody>
      </p:sp>
      <p:sp>
        <p:nvSpPr>
          <p:cNvPr id="4" name="Date Placeholder 3">
            <a:extLst>
              <a:ext uri="{FF2B5EF4-FFF2-40B4-BE49-F238E27FC236}">
                <a16:creationId xmlns:a16="http://schemas.microsoft.com/office/drawing/2014/main" id="{043C17CA-09F4-8A4E-BE76-182096124A59}"/>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94B8E4CE-861E-B84F-ABB7-6999050763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21A49-2A55-1740-A8B1-B13F02EB94AC}"/>
              </a:ext>
            </a:extLst>
          </p:cNvPr>
          <p:cNvSpPr>
            <a:spLocks noGrp="1"/>
          </p:cNvSpPr>
          <p:nvPr>
            <p:ph type="sldNum" sz="quarter" idx="12"/>
          </p:nvPr>
        </p:nvSpPr>
        <p:spPr/>
        <p:txBody>
          <a:bodyPr/>
          <a:lstStyle/>
          <a:p>
            <a:fld id="{0E9BF5F7-54E5-E744-A88D-9321BE78B3F4}" type="slidenum">
              <a:rPr lang="en-US" smtClean="0"/>
              <a:t>13</a:t>
            </a:fld>
            <a:endParaRPr lang="en-US"/>
          </a:p>
        </p:txBody>
      </p:sp>
    </p:spTree>
    <p:extLst>
      <p:ext uri="{BB962C8B-B14F-4D97-AF65-F5344CB8AC3E}">
        <p14:creationId xmlns:p14="http://schemas.microsoft.com/office/powerpoint/2010/main" val="3169237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6542B-7626-5944-A88E-87B42A137C7B}"/>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3" name="Content Placeholder 2">
            <a:extLst>
              <a:ext uri="{FF2B5EF4-FFF2-40B4-BE49-F238E27FC236}">
                <a16:creationId xmlns:a16="http://schemas.microsoft.com/office/drawing/2014/main" id="{E6B99689-EEC9-BB4A-A7D9-93F730A4BC6D}"/>
              </a:ext>
            </a:extLst>
          </p:cNvPr>
          <p:cNvSpPr>
            <a:spLocks noGrp="1"/>
          </p:cNvSpPr>
          <p:nvPr>
            <p:ph idx="1"/>
          </p:nvPr>
        </p:nvSpPr>
        <p:spPr/>
        <p:txBody>
          <a:bodyPr/>
          <a:lstStyle/>
          <a:p>
            <a:r>
              <a:rPr lang="en-US" dirty="0" err="1"/>
              <a:t>Xây</a:t>
            </a:r>
            <a:r>
              <a:rPr lang="en-US" dirty="0"/>
              <a:t> </a:t>
            </a:r>
            <a:r>
              <a:rPr lang="en-US" dirty="0" err="1"/>
              <a:t>dựng</a:t>
            </a:r>
            <a:r>
              <a:rPr lang="en-US" dirty="0"/>
              <a:t> </a:t>
            </a:r>
            <a:r>
              <a:rPr lang="en-US" dirty="0" err="1"/>
              <a:t>hàm</a:t>
            </a:r>
            <a:endParaRPr lang="en-US" dirty="0"/>
          </a:p>
          <a:p>
            <a:pPr lvl="1"/>
            <a:r>
              <a:rPr lang="en-US" dirty="0"/>
              <a:t>&lt;</a:t>
            </a:r>
            <a:r>
              <a:rPr lang="en-US" dirty="0" err="1"/>
              <a:t>Kiểu</a:t>
            </a:r>
            <a:r>
              <a:rPr lang="en-US" dirty="0"/>
              <a:t> </a:t>
            </a:r>
            <a:r>
              <a:rPr lang="en-US" dirty="0" err="1"/>
              <a:t>dữ</a:t>
            </a:r>
            <a:r>
              <a:rPr lang="en-US" dirty="0"/>
              <a:t> </a:t>
            </a:r>
            <a:r>
              <a:rPr lang="en-US" dirty="0" err="1"/>
              <a:t>liệu</a:t>
            </a:r>
            <a:r>
              <a:rPr lang="en-US" dirty="0"/>
              <a:t>&gt; </a:t>
            </a:r>
            <a:r>
              <a:rPr lang="en-US" dirty="0" err="1"/>
              <a:t>ten_ham</a:t>
            </a:r>
            <a:r>
              <a:rPr lang="en-US" dirty="0"/>
              <a:t>(</a:t>
            </a:r>
            <a:r>
              <a:rPr lang="en-US" dirty="0" err="1"/>
              <a:t>danh_sach</a:t>
            </a:r>
            <a:r>
              <a:rPr lang="en-US" dirty="0"/>
              <a:t> </a:t>
            </a:r>
            <a:r>
              <a:rPr lang="en-US" dirty="0" err="1"/>
              <a:t>đối</a:t>
            </a:r>
            <a:r>
              <a:rPr lang="en-US" dirty="0"/>
              <a:t> </a:t>
            </a:r>
            <a:r>
              <a:rPr lang="en-US" dirty="0" err="1"/>
              <a:t>số</a:t>
            </a:r>
            <a:r>
              <a:rPr lang="en-US" dirty="0"/>
              <a:t>)</a:t>
            </a:r>
          </a:p>
          <a:p>
            <a:pPr lvl="1"/>
            <a:endParaRPr lang="en-US" dirty="0"/>
          </a:p>
          <a:p>
            <a:pPr lvl="1"/>
            <a:endParaRPr lang="en-US" dirty="0"/>
          </a:p>
          <a:p>
            <a:pPr lvl="1"/>
            <a:endParaRPr lang="en-US" dirty="0"/>
          </a:p>
          <a:p>
            <a:pPr lvl="1"/>
            <a:r>
              <a:rPr lang="en-US" dirty="0" err="1"/>
              <a:t>Hàm</a:t>
            </a:r>
            <a:r>
              <a:rPr lang="en-US" dirty="0"/>
              <a:t> </a:t>
            </a:r>
            <a:r>
              <a:rPr lang="en-US" dirty="0" err="1"/>
              <a:t>với</a:t>
            </a:r>
            <a:r>
              <a:rPr lang="en-US" dirty="0"/>
              <a:t> </a:t>
            </a:r>
            <a:r>
              <a:rPr lang="en-US" dirty="0" err="1"/>
              <a:t>tham</a:t>
            </a:r>
            <a:r>
              <a:rPr lang="en-US" dirty="0"/>
              <a:t> </a:t>
            </a:r>
            <a:r>
              <a:rPr lang="en-US" dirty="0" err="1"/>
              <a:t>số</a:t>
            </a:r>
            <a:r>
              <a:rPr lang="en-US" dirty="0"/>
              <a:t> </a:t>
            </a:r>
            <a:r>
              <a:rPr lang="en-US" dirty="0" err="1"/>
              <a:t>mặc</a:t>
            </a:r>
            <a:r>
              <a:rPr lang="en-US" dirty="0"/>
              <a:t> </a:t>
            </a:r>
            <a:r>
              <a:rPr lang="en-US" dirty="0" err="1"/>
              <a:t>định</a:t>
            </a:r>
            <a:endParaRPr lang="en-US" dirty="0"/>
          </a:p>
          <a:p>
            <a:pPr lvl="1"/>
            <a:endParaRPr lang="en-US" dirty="0"/>
          </a:p>
        </p:txBody>
      </p:sp>
      <p:sp>
        <p:nvSpPr>
          <p:cNvPr id="4" name="Date Placeholder 3">
            <a:extLst>
              <a:ext uri="{FF2B5EF4-FFF2-40B4-BE49-F238E27FC236}">
                <a16:creationId xmlns:a16="http://schemas.microsoft.com/office/drawing/2014/main" id="{C5B79EFA-C8C2-0347-81B2-88979486391A}"/>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64F3E5ED-8F28-F74E-82FF-18EDD9DC04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C8F87-D91B-A441-B8B4-DA3CBF49E070}"/>
              </a:ext>
            </a:extLst>
          </p:cNvPr>
          <p:cNvSpPr>
            <a:spLocks noGrp="1"/>
          </p:cNvSpPr>
          <p:nvPr>
            <p:ph type="sldNum" sz="quarter" idx="12"/>
          </p:nvPr>
        </p:nvSpPr>
        <p:spPr/>
        <p:txBody>
          <a:bodyPr/>
          <a:lstStyle/>
          <a:p>
            <a:fld id="{0E9BF5F7-54E5-E744-A88D-9321BE78B3F4}" type="slidenum">
              <a:rPr lang="en-US" smtClean="0"/>
              <a:t>14</a:t>
            </a:fld>
            <a:endParaRPr lang="en-US"/>
          </a:p>
        </p:txBody>
      </p:sp>
      <p:sp>
        <p:nvSpPr>
          <p:cNvPr id="7" name="Rectangle 6">
            <a:extLst>
              <a:ext uri="{FF2B5EF4-FFF2-40B4-BE49-F238E27FC236}">
                <a16:creationId xmlns:a16="http://schemas.microsoft.com/office/drawing/2014/main" id="{2DD02771-4B5F-EE42-A437-74E27A87CA78}"/>
              </a:ext>
            </a:extLst>
          </p:cNvPr>
          <p:cNvSpPr/>
          <p:nvPr/>
        </p:nvSpPr>
        <p:spPr>
          <a:xfrm>
            <a:off x="3053649" y="2894138"/>
            <a:ext cx="4270977" cy="923330"/>
          </a:xfrm>
          <a:prstGeom prst="rect">
            <a:avLst/>
          </a:prstGeom>
        </p:spPr>
        <p:txBody>
          <a:bodyPr wrap="none">
            <a:spAutoFit/>
          </a:bodyPr>
          <a:lstStyle/>
          <a:p>
            <a:r>
              <a:rPr lang="en-US" dirty="0">
                <a:solidFill>
                  <a:srgbClr val="000088"/>
                </a:solidFill>
              </a:rPr>
              <a:t>double</a:t>
            </a:r>
            <a:r>
              <a:rPr lang="en-US" dirty="0">
                <a:solidFill>
                  <a:srgbClr val="000000"/>
                </a:solidFill>
              </a:rPr>
              <a:t> </a:t>
            </a:r>
            <a:r>
              <a:rPr lang="en-US" dirty="0" err="1">
                <a:solidFill>
                  <a:srgbClr val="000000"/>
                </a:solidFill>
              </a:rPr>
              <a:t>tinhtong</a:t>
            </a:r>
            <a:r>
              <a:rPr lang="en-US" dirty="0">
                <a:solidFill>
                  <a:srgbClr val="666600"/>
                </a:solidFill>
              </a:rPr>
              <a:t>(</a:t>
            </a:r>
            <a:r>
              <a:rPr lang="en-US" dirty="0" err="1">
                <a:solidFill>
                  <a:srgbClr val="000088"/>
                </a:solidFill>
              </a:rPr>
              <a:t>var</a:t>
            </a:r>
            <a:r>
              <a:rPr lang="en-US" dirty="0">
                <a:solidFill>
                  <a:srgbClr val="000000"/>
                </a:solidFill>
              </a:rPr>
              <a:t> a</a:t>
            </a:r>
            <a:r>
              <a:rPr lang="en-US" dirty="0">
                <a:solidFill>
                  <a:srgbClr val="666600"/>
                </a:solidFill>
              </a:rPr>
              <a:t>,</a:t>
            </a:r>
            <a:r>
              <a:rPr lang="en-US" dirty="0">
                <a:solidFill>
                  <a:srgbClr val="000000"/>
                </a:solidFill>
              </a:rPr>
              <a:t> </a:t>
            </a:r>
            <a:r>
              <a:rPr lang="en-US" dirty="0">
                <a:solidFill>
                  <a:srgbClr val="000088"/>
                </a:solidFill>
              </a:rPr>
              <a:t>double</a:t>
            </a:r>
            <a:r>
              <a:rPr lang="en-US" dirty="0">
                <a:solidFill>
                  <a:srgbClr val="000000"/>
                </a:solidFill>
              </a:rPr>
              <a:t> b</a:t>
            </a:r>
            <a:r>
              <a:rPr lang="en-US" dirty="0">
                <a:solidFill>
                  <a:srgbClr val="666600"/>
                </a:solidFill>
              </a:rPr>
              <a:t>,</a:t>
            </a:r>
            <a:r>
              <a:rPr lang="en-US" dirty="0">
                <a:solidFill>
                  <a:srgbClr val="000000"/>
                </a:solidFill>
              </a:rPr>
              <a:t> </a:t>
            </a:r>
            <a:r>
              <a:rPr lang="en-US" dirty="0">
                <a:solidFill>
                  <a:srgbClr val="000088"/>
                </a:solidFill>
              </a:rPr>
              <a:t>double</a:t>
            </a:r>
            <a:r>
              <a:rPr lang="en-US" dirty="0">
                <a:solidFill>
                  <a:srgbClr val="000000"/>
                </a:solidFill>
              </a:rPr>
              <a:t> c</a:t>
            </a:r>
            <a:r>
              <a:rPr lang="en-US" dirty="0">
                <a:solidFill>
                  <a:srgbClr val="666600"/>
                </a:solidFill>
              </a:rPr>
              <a:t>)</a:t>
            </a:r>
            <a:r>
              <a:rPr lang="en-US" dirty="0">
                <a:solidFill>
                  <a:srgbClr val="000000"/>
                </a:solidFill>
              </a:rPr>
              <a:t> </a:t>
            </a:r>
            <a:r>
              <a:rPr lang="en-US" dirty="0">
                <a:solidFill>
                  <a:srgbClr val="666600"/>
                </a:solidFill>
              </a:rPr>
              <a:t>{</a:t>
            </a:r>
          </a:p>
          <a:p>
            <a:r>
              <a:rPr lang="en-US" dirty="0">
                <a:solidFill>
                  <a:srgbClr val="000000"/>
                </a:solidFill>
              </a:rPr>
              <a:t> 	</a:t>
            </a:r>
            <a:r>
              <a:rPr lang="en-US" dirty="0">
                <a:solidFill>
                  <a:srgbClr val="000088"/>
                </a:solidFill>
              </a:rPr>
              <a:t>return</a:t>
            </a:r>
            <a:r>
              <a:rPr lang="en-US" dirty="0">
                <a:solidFill>
                  <a:srgbClr val="000000"/>
                </a:solidFill>
              </a:rPr>
              <a:t> a </a:t>
            </a:r>
            <a:r>
              <a:rPr lang="en-US" dirty="0">
                <a:solidFill>
                  <a:srgbClr val="666600"/>
                </a:solidFill>
              </a:rPr>
              <a:t>+</a:t>
            </a:r>
            <a:r>
              <a:rPr lang="en-US" dirty="0">
                <a:solidFill>
                  <a:srgbClr val="000000"/>
                </a:solidFill>
              </a:rPr>
              <a:t> b </a:t>
            </a:r>
            <a:r>
              <a:rPr lang="en-US" dirty="0">
                <a:solidFill>
                  <a:srgbClr val="666600"/>
                </a:solidFill>
              </a:rPr>
              <a:t>+</a:t>
            </a:r>
            <a:r>
              <a:rPr lang="en-US" dirty="0">
                <a:solidFill>
                  <a:srgbClr val="000000"/>
                </a:solidFill>
              </a:rPr>
              <a:t> c</a:t>
            </a:r>
            <a:r>
              <a:rPr lang="en-US" dirty="0">
                <a:solidFill>
                  <a:srgbClr val="666600"/>
                </a:solidFill>
              </a:rPr>
              <a:t>;</a:t>
            </a:r>
            <a:r>
              <a:rPr lang="en-US" dirty="0">
                <a:solidFill>
                  <a:srgbClr val="000000"/>
                </a:solidFill>
              </a:rPr>
              <a:t> </a:t>
            </a:r>
          </a:p>
          <a:p>
            <a:r>
              <a:rPr lang="en-US" dirty="0">
                <a:solidFill>
                  <a:srgbClr val="666600"/>
                </a:solidFill>
              </a:rPr>
              <a:t>}</a:t>
            </a:r>
          </a:p>
        </p:txBody>
      </p:sp>
      <p:sp>
        <p:nvSpPr>
          <p:cNvPr id="8" name="Rectangle 7">
            <a:extLst>
              <a:ext uri="{FF2B5EF4-FFF2-40B4-BE49-F238E27FC236}">
                <a16:creationId xmlns:a16="http://schemas.microsoft.com/office/drawing/2014/main" id="{BD62882D-3DFC-8B4A-8664-D998EAFE2547}"/>
              </a:ext>
            </a:extLst>
          </p:cNvPr>
          <p:cNvSpPr/>
          <p:nvPr/>
        </p:nvSpPr>
        <p:spPr>
          <a:xfrm>
            <a:off x="533400" y="4535550"/>
            <a:ext cx="4875179" cy="923330"/>
          </a:xfrm>
          <a:prstGeom prst="rect">
            <a:avLst/>
          </a:prstGeom>
        </p:spPr>
        <p:txBody>
          <a:bodyPr wrap="square">
            <a:spAutoFit/>
          </a:bodyPr>
          <a:lstStyle/>
          <a:p>
            <a:r>
              <a:rPr lang="en-US" dirty="0">
                <a:solidFill>
                  <a:srgbClr val="000088"/>
                </a:solidFill>
              </a:rPr>
              <a:t>double</a:t>
            </a:r>
            <a:r>
              <a:rPr lang="en-US" dirty="0">
                <a:solidFill>
                  <a:srgbClr val="000000"/>
                </a:solidFill>
              </a:rPr>
              <a:t> </a:t>
            </a:r>
            <a:r>
              <a:rPr lang="en-US" dirty="0" err="1">
                <a:solidFill>
                  <a:srgbClr val="000000"/>
                </a:solidFill>
              </a:rPr>
              <a:t>tinhtong</a:t>
            </a:r>
            <a:r>
              <a:rPr lang="en-US" dirty="0">
                <a:solidFill>
                  <a:srgbClr val="666600"/>
                </a:solidFill>
              </a:rPr>
              <a:t>(</a:t>
            </a:r>
            <a:r>
              <a:rPr lang="en-US" dirty="0" err="1">
                <a:solidFill>
                  <a:srgbClr val="000088"/>
                </a:solidFill>
              </a:rPr>
              <a:t>var</a:t>
            </a:r>
            <a:r>
              <a:rPr lang="en-US" dirty="0">
                <a:solidFill>
                  <a:srgbClr val="000000"/>
                </a:solidFill>
              </a:rPr>
              <a:t> a</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88"/>
                </a:solidFill>
              </a:rPr>
              <a:t>double</a:t>
            </a:r>
            <a:r>
              <a:rPr lang="en-US" dirty="0">
                <a:solidFill>
                  <a:srgbClr val="000000"/>
                </a:solidFill>
              </a:rPr>
              <a:t> b</a:t>
            </a:r>
            <a:r>
              <a:rPr lang="en-US" dirty="0">
                <a:solidFill>
                  <a:srgbClr val="666600"/>
                </a:solidFill>
              </a:rPr>
              <a:t>:</a:t>
            </a:r>
            <a:r>
              <a:rPr lang="en-US" dirty="0">
                <a:solidFill>
                  <a:srgbClr val="006666"/>
                </a:solidFill>
              </a:rPr>
              <a:t>1</a:t>
            </a:r>
            <a:r>
              <a:rPr lang="en-US" dirty="0">
                <a:solidFill>
                  <a:srgbClr val="666600"/>
                </a:solidFill>
              </a:rPr>
              <a:t>,</a:t>
            </a:r>
            <a:r>
              <a:rPr lang="en-US" dirty="0">
                <a:solidFill>
                  <a:srgbClr val="000000"/>
                </a:solidFill>
              </a:rPr>
              <a:t> </a:t>
            </a:r>
            <a:r>
              <a:rPr lang="en-US" dirty="0">
                <a:solidFill>
                  <a:srgbClr val="000088"/>
                </a:solidFill>
              </a:rPr>
              <a:t>double</a:t>
            </a:r>
            <a:r>
              <a:rPr lang="en-US" dirty="0">
                <a:solidFill>
                  <a:srgbClr val="000000"/>
                </a:solidFill>
              </a:rPr>
              <a:t> c</a:t>
            </a:r>
            <a:r>
              <a:rPr lang="en-US" dirty="0">
                <a:solidFill>
                  <a:srgbClr val="666600"/>
                </a:solidFill>
              </a:rPr>
              <a:t>:</a:t>
            </a:r>
            <a:r>
              <a:rPr lang="en-US" dirty="0">
                <a:solidFill>
                  <a:srgbClr val="006666"/>
                </a:solidFill>
              </a:rPr>
              <a:t>2</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p>
          <a:p>
            <a:r>
              <a:rPr lang="en-US" dirty="0">
                <a:solidFill>
                  <a:srgbClr val="000088"/>
                </a:solidFill>
              </a:rPr>
              <a:t>	return</a:t>
            </a:r>
            <a:r>
              <a:rPr lang="en-US" dirty="0">
                <a:solidFill>
                  <a:srgbClr val="000000"/>
                </a:solidFill>
              </a:rPr>
              <a:t> a </a:t>
            </a:r>
            <a:r>
              <a:rPr lang="en-US" dirty="0">
                <a:solidFill>
                  <a:srgbClr val="666600"/>
                </a:solidFill>
              </a:rPr>
              <a:t>+</a:t>
            </a:r>
            <a:r>
              <a:rPr lang="en-US" dirty="0">
                <a:solidFill>
                  <a:srgbClr val="000000"/>
                </a:solidFill>
              </a:rPr>
              <a:t> b </a:t>
            </a:r>
            <a:r>
              <a:rPr lang="en-US" dirty="0">
                <a:solidFill>
                  <a:srgbClr val="666600"/>
                </a:solidFill>
              </a:rPr>
              <a:t>+</a:t>
            </a:r>
            <a:r>
              <a:rPr lang="en-US" dirty="0">
                <a:solidFill>
                  <a:srgbClr val="000000"/>
                </a:solidFill>
              </a:rPr>
              <a:t> c</a:t>
            </a:r>
            <a:r>
              <a:rPr lang="en-US" dirty="0">
                <a:solidFill>
                  <a:srgbClr val="666600"/>
                </a:solidFill>
              </a:rPr>
              <a:t>;</a:t>
            </a:r>
            <a:r>
              <a:rPr lang="en-US" dirty="0">
                <a:solidFill>
                  <a:srgbClr val="000000"/>
                </a:solidFill>
              </a:rPr>
              <a:t> </a:t>
            </a:r>
          </a:p>
          <a:p>
            <a:r>
              <a:rPr lang="en-US" dirty="0">
                <a:solidFill>
                  <a:srgbClr val="666600"/>
                </a:solidFill>
              </a:rPr>
              <a:t>}</a:t>
            </a:r>
            <a:endParaRPr lang="en-US" dirty="0"/>
          </a:p>
        </p:txBody>
      </p:sp>
      <p:sp>
        <p:nvSpPr>
          <p:cNvPr id="9" name="Rectangle 8">
            <a:extLst>
              <a:ext uri="{FF2B5EF4-FFF2-40B4-BE49-F238E27FC236}">
                <a16:creationId xmlns:a16="http://schemas.microsoft.com/office/drawing/2014/main" id="{E7B4EF7D-B2C9-FE4A-8474-90441D7FF3AA}"/>
              </a:ext>
            </a:extLst>
          </p:cNvPr>
          <p:cNvSpPr/>
          <p:nvPr/>
        </p:nvSpPr>
        <p:spPr>
          <a:xfrm>
            <a:off x="5939547" y="4120052"/>
            <a:ext cx="4883285" cy="1754326"/>
          </a:xfrm>
          <a:prstGeom prst="rect">
            <a:avLst/>
          </a:prstGeom>
        </p:spPr>
        <p:txBody>
          <a:bodyPr wrap="square">
            <a:spAutoFit/>
          </a:bodyPr>
          <a:lstStyle/>
          <a:p>
            <a:r>
              <a:rPr lang="en-US" dirty="0" err="1">
                <a:solidFill>
                  <a:srgbClr val="000088"/>
                </a:solidFill>
              </a:rPr>
              <a:t>var</a:t>
            </a:r>
            <a:r>
              <a:rPr lang="en-US" dirty="0">
                <a:solidFill>
                  <a:srgbClr val="000000"/>
                </a:solidFill>
              </a:rPr>
              <a:t> v1 </a:t>
            </a:r>
            <a:r>
              <a:rPr lang="en-US" dirty="0">
                <a:solidFill>
                  <a:srgbClr val="666600"/>
                </a:solidFill>
              </a:rPr>
              <a:t>=</a:t>
            </a:r>
            <a:r>
              <a:rPr lang="en-US" dirty="0">
                <a:solidFill>
                  <a:srgbClr val="000000"/>
                </a:solidFill>
              </a:rPr>
              <a:t> </a:t>
            </a:r>
            <a:r>
              <a:rPr lang="en-US" dirty="0" err="1">
                <a:solidFill>
                  <a:srgbClr val="000000"/>
                </a:solidFill>
              </a:rPr>
              <a:t>tinhtong</a:t>
            </a:r>
            <a:r>
              <a:rPr lang="en-US" dirty="0">
                <a:solidFill>
                  <a:srgbClr val="666600"/>
                </a:solidFill>
              </a:rPr>
              <a:t>(</a:t>
            </a:r>
            <a:r>
              <a:rPr lang="en-US" dirty="0">
                <a:solidFill>
                  <a:srgbClr val="006666"/>
                </a:solidFill>
              </a:rPr>
              <a:t>1</a:t>
            </a:r>
            <a:r>
              <a:rPr lang="en-US" dirty="0">
                <a:solidFill>
                  <a:srgbClr val="666600"/>
                </a:solidFill>
              </a:rPr>
              <a:t>);</a:t>
            </a:r>
            <a:r>
              <a:rPr lang="en-US" dirty="0">
                <a:solidFill>
                  <a:srgbClr val="000000"/>
                </a:solidFill>
              </a:rPr>
              <a:t> </a:t>
            </a:r>
          </a:p>
          <a:p>
            <a:r>
              <a:rPr lang="en-US" dirty="0">
                <a:solidFill>
                  <a:srgbClr val="000000"/>
                </a:solidFill>
              </a:rPr>
              <a:t>print</a:t>
            </a:r>
            <a:r>
              <a:rPr lang="en-US" dirty="0">
                <a:solidFill>
                  <a:srgbClr val="666600"/>
                </a:solidFill>
              </a:rPr>
              <a:t>(</a:t>
            </a:r>
            <a:r>
              <a:rPr lang="en-US" dirty="0">
                <a:solidFill>
                  <a:srgbClr val="000000"/>
                </a:solidFill>
              </a:rPr>
              <a:t>v1</a:t>
            </a:r>
            <a:r>
              <a:rPr lang="en-US" dirty="0">
                <a:solidFill>
                  <a:srgbClr val="666600"/>
                </a:solidFill>
              </a:rPr>
              <a:t>);</a:t>
            </a:r>
            <a:r>
              <a:rPr lang="en-US" dirty="0">
                <a:solidFill>
                  <a:srgbClr val="000000"/>
                </a:solidFill>
              </a:rPr>
              <a:t> </a:t>
            </a:r>
            <a:r>
              <a:rPr lang="en-US" dirty="0">
                <a:solidFill>
                  <a:srgbClr val="880000"/>
                </a:solidFill>
              </a:rPr>
              <a:t>//4.0</a:t>
            </a:r>
            <a:r>
              <a:rPr lang="en-US" dirty="0">
                <a:solidFill>
                  <a:srgbClr val="000000"/>
                </a:solidFill>
              </a:rPr>
              <a:t> </a:t>
            </a:r>
          </a:p>
          <a:p>
            <a:r>
              <a:rPr lang="en-US" dirty="0" err="1">
                <a:solidFill>
                  <a:srgbClr val="000088"/>
                </a:solidFill>
              </a:rPr>
              <a:t>var</a:t>
            </a:r>
            <a:r>
              <a:rPr lang="en-US" dirty="0">
                <a:solidFill>
                  <a:srgbClr val="000000"/>
                </a:solidFill>
              </a:rPr>
              <a:t> v2 </a:t>
            </a:r>
            <a:r>
              <a:rPr lang="en-US" dirty="0">
                <a:solidFill>
                  <a:srgbClr val="666600"/>
                </a:solidFill>
              </a:rPr>
              <a:t>=</a:t>
            </a:r>
            <a:r>
              <a:rPr lang="en-US" dirty="0">
                <a:solidFill>
                  <a:srgbClr val="000000"/>
                </a:solidFill>
              </a:rPr>
              <a:t> </a:t>
            </a:r>
            <a:r>
              <a:rPr lang="en-US" dirty="0" err="1">
                <a:solidFill>
                  <a:srgbClr val="000000"/>
                </a:solidFill>
              </a:rPr>
              <a:t>tinhtong</a:t>
            </a:r>
            <a:r>
              <a:rPr lang="en-US" dirty="0">
                <a:solidFill>
                  <a:srgbClr val="666600"/>
                </a:solidFill>
              </a:rPr>
              <a:t>(</a:t>
            </a:r>
            <a:r>
              <a:rPr lang="en-US" dirty="0">
                <a:solidFill>
                  <a:srgbClr val="006666"/>
                </a:solidFill>
              </a:rPr>
              <a:t>1</a:t>
            </a:r>
            <a:r>
              <a:rPr lang="en-US" dirty="0">
                <a:solidFill>
                  <a:srgbClr val="666600"/>
                </a:solidFill>
              </a:rPr>
              <a:t>,</a:t>
            </a:r>
            <a:r>
              <a:rPr lang="en-US" dirty="0">
                <a:solidFill>
                  <a:srgbClr val="000000"/>
                </a:solidFill>
              </a:rPr>
              <a:t> c</a:t>
            </a:r>
            <a:r>
              <a:rPr lang="en-US" dirty="0">
                <a:solidFill>
                  <a:srgbClr val="666600"/>
                </a:solidFill>
              </a:rPr>
              <a:t>:</a:t>
            </a:r>
            <a:r>
              <a:rPr lang="en-US" dirty="0">
                <a:solidFill>
                  <a:srgbClr val="006666"/>
                </a:solidFill>
              </a:rPr>
              <a:t>10</a:t>
            </a:r>
            <a:r>
              <a:rPr lang="en-US" dirty="0">
                <a:solidFill>
                  <a:srgbClr val="666600"/>
                </a:solidFill>
              </a:rPr>
              <a:t>);</a:t>
            </a:r>
            <a:r>
              <a:rPr lang="en-US" dirty="0">
                <a:solidFill>
                  <a:srgbClr val="000000"/>
                </a:solidFill>
              </a:rPr>
              <a:t> </a:t>
            </a:r>
          </a:p>
          <a:p>
            <a:r>
              <a:rPr lang="en-US" dirty="0">
                <a:solidFill>
                  <a:srgbClr val="000000"/>
                </a:solidFill>
              </a:rPr>
              <a:t>print</a:t>
            </a:r>
            <a:r>
              <a:rPr lang="en-US" dirty="0">
                <a:solidFill>
                  <a:srgbClr val="666600"/>
                </a:solidFill>
              </a:rPr>
              <a:t>(</a:t>
            </a:r>
            <a:r>
              <a:rPr lang="en-US" dirty="0">
                <a:solidFill>
                  <a:srgbClr val="000000"/>
                </a:solidFill>
              </a:rPr>
              <a:t>v2</a:t>
            </a:r>
            <a:r>
              <a:rPr lang="en-US" dirty="0">
                <a:solidFill>
                  <a:srgbClr val="666600"/>
                </a:solidFill>
              </a:rPr>
              <a:t>);</a:t>
            </a:r>
            <a:r>
              <a:rPr lang="en-US" dirty="0">
                <a:solidFill>
                  <a:srgbClr val="000000"/>
                </a:solidFill>
              </a:rPr>
              <a:t> </a:t>
            </a:r>
            <a:r>
              <a:rPr lang="en-US" dirty="0">
                <a:solidFill>
                  <a:srgbClr val="880000"/>
                </a:solidFill>
              </a:rPr>
              <a:t>//12.0</a:t>
            </a:r>
            <a:r>
              <a:rPr lang="en-US" dirty="0">
                <a:solidFill>
                  <a:srgbClr val="000000"/>
                </a:solidFill>
              </a:rPr>
              <a:t> </a:t>
            </a:r>
          </a:p>
          <a:p>
            <a:r>
              <a:rPr lang="en-US" dirty="0" err="1">
                <a:solidFill>
                  <a:srgbClr val="000088"/>
                </a:solidFill>
              </a:rPr>
              <a:t>var</a:t>
            </a:r>
            <a:r>
              <a:rPr lang="en-US" dirty="0">
                <a:solidFill>
                  <a:srgbClr val="000000"/>
                </a:solidFill>
              </a:rPr>
              <a:t> v3 </a:t>
            </a:r>
            <a:r>
              <a:rPr lang="en-US" dirty="0">
                <a:solidFill>
                  <a:srgbClr val="666600"/>
                </a:solidFill>
              </a:rPr>
              <a:t>=</a:t>
            </a:r>
            <a:r>
              <a:rPr lang="en-US" dirty="0">
                <a:solidFill>
                  <a:srgbClr val="000000"/>
                </a:solidFill>
              </a:rPr>
              <a:t> </a:t>
            </a:r>
            <a:r>
              <a:rPr lang="en-US" dirty="0" err="1">
                <a:solidFill>
                  <a:srgbClr val="000000"/>
                </a:solidFill>
              </a:rPr>
              <a:t>tinhtong</a:t>
            </a:r>
            <a:r>
              <a:rPr lang="en-US" dirty="0">
                <a:solidFill>
                  <a:srgbClr val="666600"/>
                </a:solidFill>
              </a:rPr>
              <a:t>(</a:t>
            </a:r>
            <a:r>
              <a:rPr lang="en-US" dirty="0">
                <a:solidFill>
                  <a:srgbClr val="006666"/>
                </a:solidFill>
              </a:rPr>
              <a:t>1</a:t>
            </a:r>
            <a:r>
              <a:rPr lang="en-US" dirty="0">
                <a:solidFill>
                  <a:srgbClr val="666600"/>
                </a:solidFill>
              </a:rPr>
              <a:t>,</a:t>
            </a:r>
            <a:r>
              <a:rPr lang="en-US" dirty="0">
                <a:solidFill>
                  <a:srgbClr val="000000"/>
                </a:solidFill>
              </a:rPr>
              <a:t> c</a:t>
            </a:r>
            <a:r>
              <a:rPr lang="en-US" dirty="0">
                <a:solidFill>
                  <a:srgbClr val="666600"/>
                </a:solidFill>
              </a:rPr>
              <a:t>:</a:t>
            </a:r>
            <a:r>
              <a:rPr lang="en-US" dirty="0">
                <a:solidFill>
                  <a:srgbClr val="006666"/>
                </a:solidFill>
              </a:rPr>
              <a:t>2</a:t>
            </a:r>
            <a:r>
              <a:rPr lang="en-US" dirty="0">
                <a:solidFill>
                  <a:srgbClr val="666600"/>
                </a:solidFill>
              </a:rPr>
              <a:t>,</a:t>
            </a:r>
            <a:r>
              <a:rPr lang="en-US" dirty="0">
                <a:solidFill>
                  <a:srgbClr val="000000"/>
                </a:solidFill>
              </a:rPr>
              <a:t> b</a:t>
            </a:r>
            <a:r>
              <a:rPr lang="en-US" dirty="0">
                <a:solidFill>
                  <a:srgbClr val="666600"/>
                </a:solidFill>
              </a:rPr>
              <a:t>:</a:t>
            </a:r>
            <a:r>
              <a:rPr lang="en-US" dirty="0">
                <a:solidFill>
                  <a:srgbClr val="006666"/>
                </a:solidFill>
              </a:rPr>
              <a:t>10</a:t>
            </a:r>
            <a:r>
              <a:rPr lang="en-US" dirty="0">
                <a:solidFill>
                  <a:srgbClr val="666600"/>
                </a:solidFill>
              </a:rPr>
              <a:t>);</a:t>
            </a:r>
            <a:r>
              <a:rPr lang="en-US" dirty="0">
                <a:solidFill>
                  <a:srgbClr val="000000"/>
                </a:solidFill>
              </a:rPr>
              <a:t> </a:t>
            </a:r>
          </a:p>
          <a:p>
            <a:r>
              <a:rPr lang="en-US" dirty="0">
                <a:solidFill>
                  <a:srgbClr val="000000"/>
                </a:solidFill>
              </a:rPr>
              <a:t>print</a:t>
            </a:r>
            <a:r>
              <a:rPr lang="en-US" dirty="0">
                <a:solidFill>
                  <a:srgbClr val="666600"/>
                </a:solidFill>
              </a:rPr>
              <a:t>(</a:t>
            </a:r>
            <a:r>
              <a:rPr lang="en-US" dirty="0">
                <a:solidFill>
                  <a:srgbClr val="000000"/>
                </a:solidFill>
              </a:rPr>
              <a:t>v3</a:t>
            </a:r>
            <a:r>
              <a:rPr lang="en-US" dirty="0">
                <a:solidFill>
                  <a:srgbClr val="666600"/>
                </a:solidFill>
              </a:rPr>
              <a:t>);</a:t>
            </a:r>
            <a:r>
              <a:rPr lang="en-US" dirty="0">
                <a:solidFill>
                  <a:srgbClr val="000000"/>
                </a:solidFill>
              </a:rPr>
              <a:t> </a:t>
            </a:r>
            <a:r>
              <a:rPr lang="en-US" dirty="0">
                <a:solidFill>
                  <a:srgbClr val="880000"/>
                </a:solidFill>
              </a:rPr>
              <a:t>//13.0</a:t>
            </a:r>
            <a:endParaRPr lang="en-US" dirty="0"/>
          </a:p>
        </p:txBody>
      </p:sp>
    </p:spTree>
    <p:extLst>
      <p:ext uri="{BB962C8B-B14F-4D97-AF65-F5344CB8AC3E}">
        <p14:creationId xmlns:p14="http://schemas.microsoft.com/office/powerpoint/2010/main" val="1307740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44875-7B6A-5740-9B8F-A5C5BD992DDF}"/>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3" name="Content Placeholder 2">
            <a:extLst>
              <a:ext uri="{FF2B5EF4-FFF2-40B4-BE49-F238E27FC236}">
                <a16:creationId xmlns:a16="http://schemas.microsoft.com/office/drawing/2014/main" id="{8B7D7720-243C-ED46-8F4B-AF04BF16763C}"/>
              </a:ext>
            </a:extLst>
          </p:cNvPr>
          <p:cNvSpPr>
            <a:spLocks noGrp="1"/>
          </p:cNvSpPr>
          <p:nvPr>
            <p:ph idx="1"/>
          </p:nvPr>
        </p:nvSpPr>
        <p:spPr/>
        <p:txBody>
          <a:bodyPr/>
          <a:lstStyle/>
          <a:p>
            <a:r>
              <a:rPr lang="en-US" dirty="0" err="1"/>
              <a:t>Hàm</a:t>
            </a:r>
            <a:r>
              <a:rPr lang="en-US" dirty="0"/>
              <a:t> </a:t>
            </a:r>
            <a:r>
              <a:rPr lang="en-US" dirty="0" err="1"/>
              <a:t>với</a:t>
            </a:r>
            <a:r>
              <a:rPr lang="en-US" dirty="0"/>
              <a:t> </a:t>
            </a:r>
            <a:r>
              <a:rPr lang="en-US" dirty="0" err="1"/>
              <a:t>tham</a:t>
            </a:r>
            <a:r>
              <a:rPr lang="en-US" dirty="0"/>
              <a:t> </a:t>
            </a:r>
            <a:r>
              <a:rPr lang="en-US" dirty="0" err="1"/>
              <a:t>số</a:t>
            </a:r>
            <a:r>
              <a:rPr lang="en-US" dirty="0"/>
              <a:t> </a:t>
            </a:r>
            <a:r>
              <a:rPr lang="en-US" dirty="0" err="1"/>
              <a:t>tuỳ</a:t>
            </a:r>
            <a:r>
              <a:rPr lang="en-US" dirty="0"/>
              <a:t> </a:t>
            </a:r>
            <a:r>
              <a:rPr lang="en-US" dirty="0" err="1"/>
              <a:t>chọn</a:t>
            </a:r>
            <a:endParaRPr lang="en-US" dirty="0"/>
          </a:p>
          <a:p>
            <a:endParaRPr lang="en-US" dirty="0"/>
          </a:p>
          <a:p>
            <a:endParaRPr lang="en-US" dirty="0"/>
          </a:p>
          <a:p>
            <a:endParaRPr lang="en-US" dirty="0"/>
          </a:p>
          <a:p>
            <a:endParaRPr lang="en-US" dirty="0"/>
          </a:p>
          <a:p>
            <a:r>
              <a:rPr lang="en-US" dirty="0" err="1"/>
              <a:t>Hàm</a:t>
            </a:r>
            <a:r>
              <a:rPr lang="en-US" dirty="0"/>
              <a:t> =&gt;</a:t>
            </a:r>
          </a:p>
          <a:p>
            <a:endParaRPr lang="en-US" dirty="0"/>
          </a:p>
        </p:txBody>
      </p:sp>
      <p:sp>
        <p:nvSpPr>
          <p:cNvPr id="4" name="Date Placeholder 3">
            <a:extLst>
              <a:ext uri="{FF2B5EF4-FFF2-40B4-BE49-F238E27FC236}">
                <a16:creationId xmlns:a16="http://schemas.microsoft.com/office/drawing/2014/main" id="{2AF17D33-5239-E944-8D45-2538BA6B99A8}"/>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052BFC62-F728-CF48-863B-739106B595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5893B6-EDF0-D84C-A327-0608DD3CA567}"/>
              </a:ext>
            </a:extLst>
          </p:cNvPr>
          <p:cNvSpPr>
            <a:spLocks noGrp="1"/>
          </p:cNvSpPr>
          <p:nvPr>
            <p:ph type="sldNum" sz="quarter" idx="12"/>
          </p:nvPr>
        </p:nvSpPr>
        <p:spPr/>
        <p:txBody>
          <a:bodyPr/>
          <a:lstStyle/>
          <a:p>
            <a:fld id="{0E9BF5F7-54E5-E744-A88D-9321BE78B3F4}" type="slidenum">
              <a:rPr lang="en-US" smtClean="0"/>
              <a:t>15</a:t>
            </a:fld>
            <a:endParaRPr lang="en-US"/>
          </a:p>
        </p:txBody>
      </p:sp>
      <p:sp>
        <p:nvSpPr>
          <p:cNvPr id="7" name="Rectangle 6">
            <a:extLst>
              <a:ext uri="{FF2B5EF4-FFF2-40B4-BE49-F238E27FC236}">
                <a16:creationId xmlns:a16="http://schemas.microsoft.com/office/drawing/2014/main" id="{E29E612B-68F8-5E43-81D7-507EDF84F52F}"/>
              </a:ext>
            </a:extLst>
          </p:cNvPr>
          <p:cNvSpPr/>
          <p:nvPr/>
        </p:nvSpPr>
        <p:spPr>
          <a:xfrm>
            <a:off x="188069" y="2366533"/>
            <a:ext cx="6096000" cy="1754326"/>
          </a:xfrm>
          <a:prstGeom prst="rect">
            <a:avLst/>
          </a:prstGeom>
        </p:spPr>
        <p:txBody>
          <a:bodyPr>
            <a:spAutoFit/>
          </a:bodyPr>
          <a:lstStyle/>
          <a:p>
            <a:r>
              <a:rPr lang="en-US" dirty="0">
                <a:solidFill>
                  <a:srgbClr val="000088"/>
                </a:solidFill>
              </a:rPr>
              <a:t>double</a:t>
            </a:r>
            <a:r>
              <a:rPr lang="en-US" dirty="0">
                <a:solidFill>
                  <a:srgbClr val="000000"/>
                </a:solidFill>
              </a:rPr>
              <a:t> </a:t>
            </a:r>
            <a:r>
              <a:rPr lang="en-US" dirty="0" err="1">
                <a:solidFill>
                  <a:srgbClr val="000000"/>
                </a:solidFill>
              </a:rPr>
              <a:t>tinhtong</a:t>
            </a:r>
            <a:r>
              <a:rPr lang="en-US" dirty="0">
                <a:solidFill>
                  <a:srgbClr val="666600"/>
                </a:solidFill>
              </a:rPr>
              <a:t>(</a:t>
            </a:r>
            <a:r>
              <a:rPr lang="en-US" dirty="0" err="1">
                <a:solidFill>
                  <a:srgbClr val="000088"/>
                </a:solidFill>
              </a:rPr>
              <a:t>var</a:t>
            </a:r>
            <a:r>
              <a:rPr lang="en-US" dirty="0">
                <a:solidFill>
                  <a:srgbClr val="000000"/>
                </a:solidFill>
              </a:rPr>
              <a:t> a</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88"/>
                </a:solidFill>
              </a:rPr>
              <a:t>double</a:t>
            </a:r>
            <a:r>
              <a:rPr lang="en-US" dirty="0">
                <a:solidFill>
                  <a:srgbClr val="000000"/>
                </a:solidFill>
              </a:rPr>
              <a:t> b</a:t>
            </a:r>
            <a:r>
              <a:rPr lang="en-US" dirty="0">
                <a:solidFill>
                  <a:srgbClr val="666600"/>
                </a:solidFill>
              </a:rPr>
              <a:t>,</a:t>
            </a:r>
            <a:r>
              <a:rPr lang="en-US" dirty="0">
                <a:solidFill>
                  <a:srgbClr val="000000"/>
                </a:solidFill>
              </a:rPr>
              <a:t> </a:t>
            </a:r>
            <a:r>
              <a:rPr lang="en-US" dirty="0">
                <a:solidFill>
                  <a:srgbClr val="000088"/>
                </a:solidFill>
              </a:rPr>
              <a:t>double</a:t>
            </a:r>
            <a:r>
              <a:rPr lang="en-US" dirty="0">
                <a:solidFill>
                  <a:srgbClr val="000000"/>
                </a:solidFill>
              </a:rPr>
              <a:t> c</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p>
          <a:p>
            <a:r>
              <a:rPr lang="en-US" dirty="0" err="1">
                <a:solidFill>
                  <a:srgbClr val="000088"/>
                </a:solidFill>
              </a:rPr>
              <a:t>var</a:t>
            </a:r>
            <a:r>
              <a:rPr lang="en-US" dirty="0">
                <a:solidFill>
                  <a:srgbClr val="000000"/>
                </a:solidFill>
              </a:rPr>
              <a:t> tong </a:t>
            </a:r>
            <a:r>
              <a:rPr lang="en-US" dirty="0">
                <a:solidFill>
                  <a:srgbClr val="666600"/>
                </a:solidFill>
              </a:rPr>
              <a:t>=</a:t>
            </a:r>
            <a:r>
              <a:rPr lang="en-US" dirty="0">
                <a:solidFill>
                  <a:srgbClr val="000000"/>
                </a:solidFill>
              </a:rPr>
              <a:t> a</a:t>
            </a:r>
            <a:r>
              <a:rPr lang="en-US" dirty="0">
                <a:solidFill>
                  <a:srgbClr val="666600"/>
                </a:solidFill>
              </a:rPr>
              <a:t>;</a:t>
            </a:r>
          </a:p>
          <a:p>
            <a:r>
              <a:rPr lang="en-US" dirty="0">
                <a:solidFill>
                  <a:srgbClr val="000000"/>
                </a:solidFill>
              </a:rPr>
              <a:t> </a:t>
            </a:r>
            <a:r>
              <a:rPr lang="en-US" dirty="0">
                <a:solidFill>
                  <a:srgbClr val="000088"/>
                </a:solidFill>
              </a:rPr>
              <a:t>if</a:t>
            </a:r>
            <a:r>
              <a:rPr lang="en-US" dirty="0">
                <a:solidFill>
                  <a:srgbClr val="000000"/>
                </a:solidFill>
              </a:rPr>
              <a:t> </a:t>
            </a:r>
            <a:r>
              <a:rPr lang="en-US" dirty="0">
                <a:solidFill>
                  <a:srgbClr val="666600"/>
                </a:solidFill>
              </a:rPr>
              <a:t>(</a:t>
            </a:r>
            <a:r>
              <a:rPr lang="en-US" dirty="0">
                <a:solidFill>
                  <a:srgbClr val="000000"/>
                </a:solidFill>
              </a:rPr>
              <a:t>b </a:t>
            </a:r>
            <a:r>
              <a:rPr lang="en-US" dirty="0">
                <a:solidFill>
                  <a:srgbClr val="666600"/>
                </a:solidFill>
              </a:rPr>
              <a:t>!=</a:t>
            </a:r>
            <a:r>
              <a:rPr lang="en-US" dirty="0">
                <a:solidFill>
                  <a:srgbClr val="000000"/>
                </a:solidFill>
              </a:rPr>
              <a:t> </a:t>
            </a:r>
            <a:r>
              <a:rPr lang="en-US" dirty="0">
                <a:solidFill>
                  <a:srgbClr val="000088"/>
                </a:solidFill>
              </a:rPr>
              <a:t>null</a:t>
            </a:r>
            <a:r>
              <a:rPr lang="en-US" dirty="0">
                <a:solidFill>
                  <a:srgbClr val="666600"/>
                </a:solidFill>
              </a:rPr>
              <a:t>)</a:t>
            </a:r>
            <a:r>
              <a:rPr lang="en-US" dirty="0">
                <a:solidFill>
                  <a:srgbClr val="000000"/>
                </a:solidFill>
              </a:rPr>
              <a:t> </a:t>
            </a:r>
          </a:p>
          <a:p>
            <a:r>
              <a:rPr lang="en-US" dirty="0">
                <a:solidFill>
                  <a:srgbClr val="000000"/>
                </a:solidFill>
              </a:rPr>
              <a:t>    tong </a:t>
            </a:r>
            <a:r>
              <a:rPr lang="en-US" dirty="0">
                <a:solidFill>
                  <a:srgbClr val="666600"/>
                </a:solidFill>
              </a:rPr>
              <a:t>+=</a:t>
            </a:r>
            <a:r>
              <a:rPr lang="en-US" dirty="0">
                <a:solidFill>
                  <a:srgbClr val="000000"/>
                </a:solidFill>
              </a:rPr>
              <a:t> a</a:t>
            </a:r>
            <a:r>
              <a:rPr lang="en-US" dirty="0">
                <a:solidFill>
                  <a:srgbClr val="666600"/>
                </a:solidFill>
              </a:rPr>
              <a:t>;</a:t>
            </a:r>
            <a:r>
              <a:rPr lang="en-US" dirty="0">
                <a:solidFill>
                  <a:srgbClr val="000000"/>
                </a:solidFill>
              </a:rPr>
              <a:t> </a:t>
            </a:r>
          </a:p>
          <a:p>
            <a:r>
              <a:rPr lang="en-US" dirty="0">
                <a:solidFill>
                  <a:srgbClr val="000000"/>
                </a:solidFill>
              </a:rPr>
              <a:t>    tong </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c</a:t>
            </a:r>
            <a:r>
              <a:rPr lang="en-US" dirty="0">
                <a:solidFill>
                  <a:srgbClr val="666600"/>
                </a:solidFill>
              </a:rPr>
              <a:t>!=</a:t>
            </a:r>
            <a:r>
              <a:rPr lang="en-US" dirty="0">
                <a:solidFill>
                  <a:srgbClr val="000088"/>
                </a:solidFill>
              </a:rPr>
              <a:t>null</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c</a:t>
            </a:r>
            <a:r>
              <a:rPr lang="en-US" dirty="0">
                <a:solidFill>
                  <a:srgbClr val="666600"/>
                </a:solidFill>
              </a:rPr>
              <a:t>:</a:t>
            </a:r>
            <a:r>
              <a:rPr lang="en-US" dirty="0">
                <a:solidFill>
                  <a:srgbClr val="000000"/>
                </a:solidFill>
              </a:rPr>
              <a:t> </a:t>
            </a:r>
            <a:r>
              <a:rPr lang="en-US" dirty="0">
                <a:solidFill>
                  <a:srgbClr val="006666"/>
                </a:solidFill>
              </a:rPr>
              <a:t>0</a:t>
            </a:r>
            <a:r>
              <a:rPr lang="en-US" dirty="0">
                <a:solidFill>
                  <a:srgbClr val="666600"/>
                </a:solidFill>
              </a:rPr>
              <a:t>;</a:t>
            </a:r>
            <a:r>
              <a:rPr lang="en-US" dirty="0">
                <a:solidFill>
                  <a:srgbClr val="000000"/>
                </a:solidFill>
              </a:rPr>
              <a:t> </a:t>
            </a:r>
          </a:p>
          <a:p>
            <a:r>
              <a:rPr lang="en-US" dirty="0">
                <a:solidFill>
                  <a:srgbClr val="666600"/>
                </a:solidFill>
              </a:rPr>
              <a:t>}</a:t>
            </a:r>
            <a:endParaRPr lang="en-US" dirty="0"/>
          </a:p>
        </p:txBody>
      </p:sp>
      <p:sp>
        <p:nvSpPr>
          <p:cNvPr id="8" name="Rectangle 7">
            <a:extLst>
              <a:ext uri="{FF2B5EF4-FFF2-40B4-BE49-F238E27FC236}">
                <a16:creationId xmlns:a16="http://schemas.microsoft.com/office/drawing/2014/main" id="{9B84025B-789B-7A4A-AB35-058866B3B2DB}"/>
              </a:ext>
            </a:extLst>
          </p:cNvPr>
          <p:cNvSpPr/>
          <p:nvPr/>
        </p:nvSpPr>
        <p:spPr>
          <a:xfrm>
            <a:off x="5257800" y="2395574"/>
            <a:ext cx="6096000" cy="923330"/>
          </a:xfrm>
          <a:prstGeom prst="rect">
            <a:avLst/>
          </a:prstGeom>
        </p:spPr>
        <p:txBody>
          <a:bodyPr>
            <a:spAutoFit/>
          </a:bodyPr>
          <a:lstStyle/>
          <a:p>
            <a:r>
              <a:rPr lang="en-US" dirty="0">
                <a:solidFill>
                  <a:srgbClr val="000000"/>
                </a:solidFill>
              </a:rPr>
              <a:t>print</a:t>
            </a:r>
            <a:r>
              <a:rPr lang="en-US" dirty="0">
                <a:solidFill>
                  <a:srgbClr val="666600"/>
                </a:solidFill>
              </a:rPr>
              <a:t>(</a:t>
            </a:r>
            <a:r>
              <a:rPr lang="en-US" dirty="0" err="1">
                <a:solidFill>
                  <a:srgbClr val="000000"/>
                </a:solidFill>
              </a:rPr>
              <a:t>tinhtong</a:t>
            </a:r>
            <a:r>
              <a:rPr lang="en-US" dirty="0">
                <a:solidFill>
                  <a:srgbClr val="666600"/>
                </a:solidFill>
              </a:rPr>
              <a:t>(</a:t>
            </a:r>
            <a:r>
              <a:rPr lang="en-US" dirty="0">
                <a:solidFill>
                  <a:srgbClr val="006666"/>
                </a:solidFill>
              </a:rPr>
              <a:t>1</a:t>
            </a:r>
            <a:r>
              <a:rPr lang="en-US" dirty="0">
                <a:solidFill>
                  <a:srgbClr val="666600"/>
                </a:solidFill>
              </a:rPr>
              <a:t>));</a:t>
            </a:r>
            <a:r>
              <a:rPr lang="en-US" dirty="0">
                <a:solidFill>
                  <a:srgbClr val="000000"/>
                </a:solidFill>
              </a:rPr>
              <a:t> </a:t>
            </a:r>
            <a:r>
              <a:rPr lang="en-US" dirty="0">
                <a:solidFill>
                  <a:srgbClr val="880000"/>
                </a:solidFill>
              </a:rPr>
              <a:t>//1.0</a:t>
            </a:r>
            <a:r>
              <a:rPr lang="en-US" dirty="0">
                <a:solidFill>
                  <a:srgbClr val="000000"/>
                </a:solidFill>
              </a:rPr>
              <a:t> </a:t>
            </a:r>
          </a:p>
          <a:p>
            <a:r>
              <a:rPr lang="en-US" dirty="0">
                <a:solidFill>
                  <a:srgbClr val="000000"/>
                </a:solidFill>
              </a:rPr>
              <a:t>print</a:t>
            </a:r>
            <a:r>
              <a:rPr lang="en-US" dirty="0">
                <a:solidFill>
                  <a:srgbClr val="666600"/>
                </a:solidFill>
              </a:rPr>
              <a:t>(</a:t>
            </a:r>
            <a:r>
              <a:rPr lang="en-US" dirty="0" err="1">
                <a:solidFill>
                  <a:srgbClr val="000000"/>
                </a:solidFill>
              </a:rPr>
              <a:t>tinhtong</a:t>
            </a:r>
            <a:r>
              <a:rPr lang="en-US" dirty="0">
                <a:solidFill>
                  <a:srgbClr val="666600"/>
                </a:solidFill>
              </a:rPr>
              <a:t>(</a:t>
            </a:r>
            <a:r>
              <a:rPr lang="en-US" dirty="0">
                <a:solidFill>
                  <a:srgbClr val="006666"/>
                </a:solidFill>
              </a:rPr>
              <a:t>1</a:t>
            </a:r>
            <a:r>
              <a:rPr lang="en-US" dirty="0">
                <a:solidFill>
                  <a:srgbClr val="666600"/>
                </a:solidFill>
              </a:rPr>
              <a:t>,</a:t>
            </a:r>
            <a:r>
              <a:rPr lang="en-US" dirty="0">
                <a:solidFill>
                  <a:srgbClr val="006666"/>
                </a:solidFill>
              </a:rPr>
              <a:t>2</a:t>
            </a:r>
            <a:r>
              <a:rPr lang="en-US" dirty="0">
                <a:solidFill>
                  <a:srgbClr val="666600"/>
                </a:solidFill>
              </a:rPr>
              <a:t>));</a:t>
            </a:r>
            <a:r>
              <a:rPr lang="en-US" dirty="0">
                <a:solidFill>
                  <a:srgbClr val="000000"/>
                </a:solidFill>
              </a:rPr>
              <a:t> </a:t>
            </a:r>
            <a:r>
              <a:rPr lang="en-US" dirty="0">
                <a:solidFill>
                  <a:srgbClr val="880000"/>
                </a:solidFill>
              </a:rPr>
              <a:t>//3.0;</a:t>
            </a:r>
            <a:r>
              <a:rPr lang="en-US" dirty="0">
                <a:solidFill>
                  <a:srgbClr val="000000"/>
                </a:solidFill>
              </a:rPr>
              <a:t> </a:t>
            </a:r>
          </a:p>
          <a:p>
            <a:r>
              <a:rPr lang="en-US" dirty="0">
                <a:solidFill>
                  <a:srgbClr val="000000"/>
                </a:solidFill>
              </a:rPr>
              <a:t>print</a:t>
            </a:r>
            <a:r>
              <a:rPr lang="en-US" dirty="0">
                <a:solidFill>
                  <a:srgbClr val="666600"/>
                </a:solidFill>
              </a:rPr>
              <a:t>(</a:t>
            </a:r>
            <a:r>
              <a:rPr lang="en-US" dirty="0" err="1">
                <a:solidFill>
                  <a:srgbClr val="000000"/>
                </a:solidFill>
              </a:rPr>
              <a:t>tinhtong</a:t>
            </a:r>
            <a:r>
              <a:rPr lang="en-US" dirty="0">
                <a:solidFill>
                  <a:srgbClr val="666600"/>
                </a:solidFill>
              </a:rPr>
              <a:t>(</a:t>
            </a:r>
            <a:r>
              <a:rPr lang="en-US" dirty="0">
                <a:solidFill>
                  <a:srgbClr val="006666"/>
                </a:solidFill>
              </a:rPr>
              <a:t>1</a:t>
            </a:r>
            <a:r>
              <a:rPr lang="en-US" dirty="0">
                <a:solidFill>
                  <a:srgbClr val="666600"/>
                </a:solidFill>
              </a:rPr>
              <a:t>,</a:t>
            </a:r>
            <a:r>
              <a:rPr lang="en-US" dirty="0">
                <a:solidFill>
                  <a:srgbClr val="006666"/>
                </a:solidFill>
              </a:rPr>
              <a:t>2</a:t>
            </a:r>
            <a:r>
              <a:rPr lang="en-US" dirty="0">
                <a:solidFill>
                  <a:srgbClr val="666600"/>
                </a:solidFill>
              </a:rPr>
              <a:t>,</a:t>
            </a:r>
            <a:r>
              <a:rPr lang="en-US" dirty="0">
                <a:solidFill>
                  <a:srgbClr val="006666"/>
                </a:solidFill>
              </a:rPr>
              <a:t>3</a:t>
            </a:r>
            <a:r>
              <a:rPr lang="en-US" dirty="0">
                <a:solidFill>
                  <a:srgbClr val="666600"/>
                </a:solidFill>
              </a:rPr>
              <a:t>));</a:t>
            </a:r>
            <a:r>
              <a:rPr lang="en-US" dirty="0">
                <a:solidFill>
                  <a:srgbClr val="000000"/>
                </a:solidFill>
              </a:rPr>
              <a:t> </a:t>
            </a:r>
            <a:r>
              <a:rPr lang="en-US" dirty="0">
                <a:solidFill>
                  <a:srgbClr val="880000"/>
                </a:solidFill>
              </a:rPr>
              <a:t>//6.0;</a:t>
            </a:r>
            <a:endParaRPr lang="en-US" dirty="0"/>
          </a:p>
        </p:txBody>
      </p:sp>
      <p:sp>
        <p:nvSpPr>
          <p:cNvPr id="9" name="Rectangle 8">
            <a:extLst>
              <a:ext uri="{FF2B5EF4-FFF2-40B4-BE49-F238E27FC236}">
                <a16:creationId xmlns:a16="http://schemas.microsoft.com/office/drawing/2014/main" id="{7F24AC6B-1954-5C41-8934-DF5542F99259}"/>
              </a:ext>
            </a:extLst>
          </p:cNvPr>
          <p:cNvSpPr/>
          <p:nvPr/>
        </p:nvSpPr>
        <p:spPr>
          <a:xfrm>
            <a:off x="1120750" y="4881662"/>
            <a:ext cx="3042884" cy="923330"/>
          </a:xfrm>
          <a:prstGeom prst="rect">
            <a:avLst/>
          </a:prstGeom>
        </p:spPr>
        <p:txBody>
          <a:bodyPr wrap="none">
            <a:spAutoFit/>
          </a:bodyPr>
          <a:lstStyle/>
          <a:p>
            <a:r>
              <a:rPr lang="en-US" dirty="0">
                <a:solidFill>
                  <a:srgbClr val="000088"/>
                </a:solidFill>
              </a:rPr>
              <a:t>double</a:t>
            </a:r>
            <a:r>
              <a:rPr lang="en-US" dirty="0">
                <a:solidFill>
                  <a:srgbClr val="000000"/>
                </a:solidFill>
              </a:rPr>
              <a:t> </a:t>
            </a:r>
            <a:r>
              <a:rPr lang="en-US" dirty="0" err="1">
                <a:solidFill>
                  <a:srgbClr val="000000"/>
                </a:solidFill>
              </a:rPr>
              <a:t>tinhtong</a:t>
            </a:r>
            <a:r>
              <a:rPr lang="en-US" dirty="0">
                <a:solidFill>
                  <a:srgbClr val="666600"/>
                </a:solidFill>
              </a:rPr>
              <a:t>(</a:t>
            </a:r>
            <a:r>
              <a:rPr lang="en-US" dirty="0" err="1">
                <a:solidFill>
                  <a:srgbClr val="000088"/>
                </a:solidFill>
              </a:rPr>
              <a:t>var</a:t>
            </a:r>
            <a:r>
              <a:rPr lang="en-US" dirty="0">
                <a:solidFill>
                  <a:srgbClr val="000000"/>
                </a:solidFill>
              </a:rPr>
              <a:t> a</a:t>
            </a:r>
            <a:r>
              <a:rPr lang="en-US" dirty="0">
                <a:solidFill>
                  <a:srgbClr val="666600"/>
                </a:solidFill>
              </a:rPr>
              <a:t>,</a:t>
            </a:r>
            <a:r>
              <a:rPr lang="en-US" dirty="0">
                <a:solidFill>
                  <a:srgbClr val="000000"/>
                </a:solidFill>
              </a:rPr>
              <a:t> </a:t>
            </a:r>
            <a:r>
              <a:rPr lang="en-US" dirty="0" err="1">
                <a:solidFill>
                  <a:srgbClr val="000088"/>
                </a:solidFill>
              </a:rPr>
              <a:t>var</a:t>
            </a:r>
            <a:r>
              <a:rPr lang="en-US" dirty="0">
                <a:solidFill>
                  <a:srgbClr val="000000"/>
                </a:solidFill>
              </a:rPr>
              <a:t> b</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p>
          <a:p>
            <a:r>
              <a:rPr lang="en-US" dirty="0">
                <a:solidFill>
                  <a:srgbClr val="000000"/>
                </a:solidFill>
              </a:rPr>
              <a:t>     </a:t>
            </a:r>
            <a:r>
              <a:rPr lang="en-US" dirty="0">
                <a:solidFill>
                  <a:srgbClr val="000088"/>
                </a:solidFill>
              </a:rPr>
              <a:t>return</a:t>
            </a:r>
            <a:r>
              <a:rPr lang="en-US" dirty="0">
                <a:solidFill>
                  <a:srgbClr val="000000"/>
                </a:solidFill>
              </a:rPr>
              <a:t> a </a:t>
            </a:r>
            <a:r>
              <a:rPr lang="en-US" dirty="0">
                <a:solidFill>
                  <a:srgbClr val="666600"/>
                </a:solidFill>
              </a:rPr>
              <a:t>+</a:t>
            </a:r>
            <a:r>
              <a:rPr lang="en-US" dirty="0">
                <a:solidFill>
                  <a:srgbClr val="000000"/>
                </a:solidFill>
              </a:rPr>
              <a:t> b</a:t>
            </a:r>
            <a:r>
              <a:rPr lang="en-US" dirty="0">
                <a:solidFill>
                  <a:srgbClr val="666600"/>
                </a:solidFill>
              </a:rPr>
              <a:t>;</a:t>
            </a:r>
            <a:r>
              <a:rPr lang="en-US" dirty="0">
                <a:solidFill>
                  <a:srgbClr val="000000"/>
                </a:solidFill>
              </a:rPr>
              <a:t> </a:t>
            </a:r>
          </a:p>
          <a:p>
            <a:r>
              <a:rPr lang="en-US" dirty="0">
                <a:solidFill>
                  <a:srgbClr val="666600"/>
                </a:solidFill>
              </a:rPr>
              <a:t>}</a:t>
            </a:r>
            <a:endParaRPr lang="en-US" dirty="0"/>
          </a:p>
        </p:txBody>
      </p:sp>
      <p:sp>
        <p:nvSpPr>
          <p:cNvPr id="10" name="Rectangle 9">
            <a:extLst>
              <a:ext uri="{FF2B5EF4-FFF2-40B4-BE49-F238E27FC236}">
                <a16:creationId xmlns:a16="http://schemas.microsoft.com/office/drawing/2014/main" id="{9FA47808-9BA2-2B40-8A54-A8898EA585EB}"/>
              </a:ext>
            </a:extLst>
          </p:cNvPr>
          <p:cNvSpPr/>
          <p:nvPr/>
        </p:nvSpPr>
        <p:spPr>
          <a:xfrm>
            <a:off x="5560817" y="4881662"/>
            <a:ext cx="3717749" cy="369332"/>
          </a:xfrm>
          <a:prstGeom prst="rect">
            <a:avLst/>
          </a:prstGeom>
        </p:spPr>
        <p:txBody>
          <a:bodyPr wrap="none">
            <a:spAutoFit/>
          </a:bodyPr>
          <a:lstStyle/>
          <a:p>
            <a:r>
              <a:rPr lang="en-US" dirty="0">
                <a:solidFill>
                  <a:srgbClr val="000088"/>
                </a:solidFill>
              </a:rPr>
              <a:t>double</a:t>
            </a:r>
            <a:r>
              <a:rPr lang="en-US" dirty="0">
                <a:solidFill>
                  <a:srgbClr val="000000"/>
                </a:solidFill>
              </a:rPr>
              <a:t> </a:t>
            </a:r>
            <a:r>
              <a:rPr lang="en-US" dirty="0" err="1">
                <a:solidFill>
                  <a:srgbClr val="000000"/>
                </a:solidFill>
              </a:rPr>
              <a:t>tinhtong</a:t>
            </a:r>
            <a:r>
              <a:rPr lang="en-US" dirty="0">
                <a:solidFill>
                  <a:srgbClr val="666600"/>
                </a:solidFill>
              </a:rPr>
              <a:t>(</a:t>
            </a:r>
            <a:r>
              <a:rPr lang="en-US" dirty="0" err="1">
                <a:solidFill>
                  <a:srgbClr val="000088"/>
                </a:solidFill>
              </a:rPr>
              <a:t>var</a:t>
            </a:r>
            <a:r>
              <a:rPr lang="en-US" dirty="0">
                <a:solidFill>
                  <a:srgbClr val="000000"/>
                </a:solidFill>
              </a:rPr>
              <a:t> a</a:t>
            </a:r>
            <a:r>
              <a:rPr lang="en-US" dirty="0">
                <a:solidFill>
                  <a:srgbClr val="666600"/>
                </a:solidFill>
              </a:rPr>
              <a:t>,</a:t>
            </a:r>
            <a:r>
              <a:rPr lang="en-US" dirty="0">
                <a:solidFill>
                  <a:srgbClr val="000000"/>
                </a:solidFill>
              </a:rPr>
              <a:t> </a:t>
            </a:r>
            <a:r>
              <a:rPr lang="en-US" dirty="0" err="1">
                <a:solidFill>
                  <a:srgbClr val="000088"/>
                </a:solidFill>
              </a:rPr>
              <a:t>var</a:t>
            </a:r>
            <a:r>
              <a:rPr lang="en-US" dirty="0">
                <a:solidFill>
                  <a:srgbClr val="000000"/>
                </a:solidFill>
              </a:rPr>
              <a:t> b</a:t>
            </a:r>
            <a:r>
              <a:rPr lang="en-US" dirty="0">
                <a:solidFill>
                  <a:srgbClr val="666600"/>
                </a:solidFill>
              </a:rPr>
              <a:t>)</a:t>
            </a:r>
            <a:r>
              <a:rPr lang="en-US" dirty="0">
                <a:solidFill>
                  <a:srgbClr val="000000"/>
                </a:solidFill>
              </a:rPr>
              <a:t> </a:t>
            </a:r>
            <a:r>
              <a:rPr lang="en-US" dirty="0">
                <a:solidFill>
                  <a:srgbClr val="666600"/>
                </a:solidFill>
              </a:rPr>
              <a:t>=&gt;</a:t>
            </a:r>
            <a:r>
              <a:rPr lang="en-US" dirty="0">
                <a:solidFill>
                  <a:srgbClr val="000000"/>
                </a:solidFill>
              </a:rPr>
              <a:t> a </a:t>
            </a:r>
            <a:r>
              <a:rPr lang="en-US" dirty="0">
                <a:solidFill>
                  <a:srgbClr val="666600"/>
                </a:solidFill>
              </a:rPr>
              <a:t>+</a:t>
            </a:r>
            <a:r>
              <a:rPr lang="en-US" dirty="0">
                <a:solidFill>
                  <a:srgbClr val="000000"/>
                </a:solidFill>
              </a:rPr>
              <a:t> b</a:t>
            </a:r>
            <a:r>
              <a:rPr lang="en-US" dirty="0">
                <a:solidFill>
                  <a:srgbClr val="666600"/>
                </a:solidFill>
              </a:rPr>
              <a:t>;</a:t>
            </a:r>
            <a:endParaRPr lang="en-US" dirty="0"/>
          </a:p>
        </p:txBody>
      </p:sp>
    </p:spTree>
    <p:extLst>
      <p:ext uri="{BB962C8B-B14F-4D97-AF65-F5344CB8AC3E}">
        <p14:creationId xmlns:p14="http://schemas.microsoft.com/office/powerpoint/2010/main" val="456374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59A39-5115-A84B-8D39-6D61DA148369}"/>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3" name="Content Placeholder 2">
            <a:extLst>
              <a:ext uri="{FF2B5EF4-FFF2-40B4-BE49-F238E27FC236}">
                <a16:creationId xmlns:a16="http://schemas.microsoft.com/office/drawing/2014/main" id="{AB2B615A-72FD-1148-AA90-176F1481DC21}"/>
              </a:ext>
            </a:extLst>
          </p:cNvPr>
          <p:cNvSpPr>
            <a:spLocks noGrp="1"/>
          </p:cNvSpPr>
          <p:nvPr>
            <p:ph idx="1"/>
          </p:nvPr>
        </p:nvSpPr>
        <p:spPr/>
        <p:txBody>
          <a:bodyPr/>
          <a:lstStyle/>
          <a:p>
            <a:r>
              <a:rPr lang="en-US" dirty="0" err="1"/>
              <a:t>Hàm</a:t>
            </a:r>
            <a:r>
              <a:rPr lang="en-US" dirty="0"/>
              <a:t> </a:t>
            </a:r>
            <a:r>
              <a:rPr lang="en-US" dirty="0" err="1"/>
              <a:t>ẩn</a:t>
            </a:r>
            <a:r>
              <a:rPr lang="en-US" dirty="0"/>
              <a:t> </a:t>
            </a:r>
            <a:r>
              <a:rPr lang="en-US" dirty="0" err="1"/>
              <a:t>danh</a:t>
            </a:r>
            <a:endParaRPr lang="en-US" dirty="0"/>
          </a:p>
        </p:txBody>
      </p:sp>
      <p:sp>
        <p:nvSpPr>
          <p:cNvPr id="4" name="Date Placeholder 3">
            <a:extLst>
              <a:ext uri="{FF2B5EF4-FFF2-40B4-BE49-F238E27FC236}">
                <a16:creationId xmlns:a16="http://schemas.microsoft.com/office/drawing/2014/main" id="{08526B92-C2FF-7346-9EF3-13CBB3A53E9D}"/>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C6D2D706-DBF9-454D-88B1-76E217C09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1D5AFE-932A-A747-94A7-AE9232016101}"/>
              </a:ext>
            </a:extLst>
          </p:cNvPr>
          <p:cNvSpPr>
            <a:spLocks noGrp="1"/>
          </p:cNvSpPr>
          <p:nvPr>
            <p:ph type="sldNum" sz="quarter" idx="12"/>
          </p:nvPr>
        </p:nvSpPr>
        <p:spPr/>
        <p:txBody>
          <a:bodyPr/>
          <a:lstStyle/>
          <a:p>
            <a:fld id="{0E9BF5F7-54E5-E744-A88D-9321BE78B3F4}" type="slidenum">
              <a:rPr lang="en-US" smtClean="0"/>
              <a:t>16</a:t>
            </a:fld>
            <a:endParaRPr lang="en-US"/>
          </a:p>
        </p:txBody>
      </p:sp>
      <p:sp>
        <p:nvSpPr>
          <p:cNvPr id="7" name="Rectangle 6">
            <a:extLst>
              <a:ext uri="{FF2B5EF4-FFF2-40B4-BE49-F238E27FC236}">
                <a16:creationId xmlns:a16="http://schemas.microsoft.com/office/drawing/2014/main" id="{4341CEAB-C0BE-3749-91A8-1C9BBCDC8B32}"/>
              </a:ext>
            </a:extLst>
          </p:cNvPr>
          <p:cNvSpPr/>
          <p:nvPr/>
        </p:nvSpPr>
        <p:spPr>
          <a:xfrm>
            <a:off x="533400" y="2478641"/>
            <a:ext cx="3505200" cy="1477328"/>
          </a:xfrm>
          <a:prstGeom prst="rect">
            <a:avLst/>
          </a:prstGeom>
        </p:spPr>
        <p:txBody>
          <a:bodyPr wrap="square">
            <a:spAutoFit/>
          </a:bodyPr>
          <a:lstStyle/>
          <a:p>
            <a:r>
              <a:rPr lang="vi-VN" dirty="0">
                <a:solidFill>
                  <a:srgbClr val="666600"/>
                </a:solidFill>
              </a:rPr>
              <a:t>(</a:t>
            </a:r>
            <a:r>
              <a:rPr lang="vi-VN" dirty="0">
                <a:solidFill>
                  <a:srgbClr val="000088"/>
                </a:solidFill>
              </a:rPr>
              <a:t>var</a:t>
            </a:r>
            <a:r>
              <a:rPr lang="vi-VN" dirty="0">
                <a:solidFill>
                  <a:srgbClr val="000000"/>
                </a:solidFill>
              </a:rPr>
              <a:t> a</a:t>
            </a:r>
            <a:r>
              <a:rPr lang="vi-VN" dirty="0">
                <a:solidFill>
                  <a:srgbClr val="666600"/>
                </a:solidFill>
              </a:rPr>
              <a:t>,</a:t>
            </a:r>
            <a:r>
              <a:rPr lang="vi-VN" dirty="0">
                <a:solidFill>
                  <a:srgbClr val="000000"/>
                </a:solidFill>
              </a:rPr>
              <a:t> </a:t>
            </a:r>
            <a:r>
              <a:rPr lang="vi-VN" dirty="0">
                <a:solidFill>
                  <a:srgbClr val="000088"/>
                </a:solidFill>
              </a:rPr>
              <a:t>var</a:t>
            </a:r>
            <a:r>
              <a:rPr lang="vi-VN" dirty="0">
                <a:solidFill>
                  <a:srgbClr val="000000"/>
                </a:solidFill>
              </a:rPr>
              <a:t> b</a:t>
            </a:r>
            <a:r>
              <a:rPr lang="vi-VN" dirty="0">
                <a:solidFill>
                  <a:srgbClr val="666600"/>
                </a:solidFill>
              </a:rPr>
              <a:t>)</a:t>
            </a:r>
            <a:r>
              <a:rPr lang="vi-VN" dirty="0">
                <a:solidFill>
                  <a:srgbClr val="000000"/>
                </a:solidFill>
              </a:rPr>
              <a:t> </a:t>
            </a:r>
            <a:r>
              <a:rPr lang="vi-VN" dirty="0">
                <a:solidFill>
                  <a:srgbClr val="666600"/>
                </a:solidFill>
              </a:rPr>
              <a:t>{</a:t>
            </a:r>
            <a:r>
              <a:rPr lang="vi-VN" dirty="0">
                <a:solidFill>
                  <a:srgbClr val="000000"/>
                </a:solidFill>
              </a:rPr>
              <a:t> </a:t>
            </a:r>
            <a:r>
              <a:rPr lang="vi-VN" dirty="0">
                <a:solidFill>
                  <a:srgbClr val="000088"/>
                </a:solidFill>
              </a:rPr>
              <a:t>return</a:t>
            </a:r>
            <a:r>
              <a:rPr lang="vi-VN" dirty="0">
                <a:solidFill>
                  <a:srgbClr val="000000"/>
                </a:solidFill>
              </a:rPr>
              <a:t> a </a:t>
            </a:r>
            <a:r>
              <a:rPr lang="vi-VN" dirty="0">
                <a:solidFill>
                  <a:srgbClr val="666600"/>
                </a:solidFill>
              </a:rPr>
              <a:t>+</a:t>
            </a:r>
            <a:r>
              <a:rPr lang="vi-VN" dirty="0">
                <a:solidFill>
                  <a:srgbClr val="000000"/>
                </a:solidFill>
              </a:rPr>
              <a:t> b</a:t>
            </a:r>
            <a:r>
              <a:rPr lang="vi-VN" dirty="0">
                <a:solidFill>
                  <a:srgbClr val="666600"/>
                </a:solidFill>
              </a:rPr>
              <a:t>;</a:t>
            </a:r>
            <a:r>
              <a:rPr lang="vi-VN" dirty="0">
                <a:solidFill>
                  <a:srgbClr val="000000"/>
                </a:solidFill>
              </a:rPr>
              <a:t> </a:t>
            </a:r>
            <a:r>
              <a:rPr lang="vi-VN" dirty="0">
                <a:solidFill>
                  <a:srgbClr val="666600"/>
                </a:solidFill>
              </a:rPr>
              <a:t>};</a:t>
            </a:r>
            <a:r>
              <a:rPr lang="vi-VN" dirty="0">
                <a:solidFill>
                  <a:srgbClr val="000000"/>
                </a:solidFill>
              </a:rPr>
              <a:t> </a:t>
            </a:r>
          </a:p>
          <a:p>
            <a:endParaRPr lang="vi-VN" dirty="0">
              <a:solidFill>
                <a:srgbClr val="880000"/>
              </a:solidFill>
            </a:endParaRPr>
          </a:p>
          <a:p>
            <a:r>
              <a:rPr lang="vi-VN" dirty="0">
                <a:solidFill>
                  <a:srgbClr val="666600"/>
                </a:solidFill>
              </a:rPr>
              <a:t>(</a:t>
            </a:r>
            <a:r>
              <a:rPr lang="vi-VN" dirty="0">
                <a:solidFill>
                  <a:srgbClr val="000088"/>
                </a:solidFill>
              </a:rPr>
              <a:t>var</a:t>
            </a:r>
            <a:r>
              <a:rPr lang="vi-VN" dirty="0">
                <a:solidFill>
                  <a:srgbClr val="000000"/>
                </a:solidFill>
              </a:rPr>
              <a:t> a</a:t>
            </a:r>
            <a:r>
              <a:rPr lang="vi-VN" dirty="0">
                <a:solidFill>
                  <a:srgbClr val="666600"/>
                </a:solidFill>
              </a:rPr>
              <a:t>,</a:t>
            </a:r>
            <a:r>
              <a:rPr lang="vi-VN" dirty="0">
                <a:solidFill>
                  <a:srgbClr val="000000"/>
                </a:solidFill>
              </a:rPr>
              <a:t> </a:t>
            </a:r>
            <a:r>
              <a:rPr lang="vi-VN" dirty="0">
                <a:solidFill>
                  <a:srgbClr val="000088"/>
                </a:solidFill>
              </a:rPr>
              <a:t>var</a:t>
            </a:r>
            <a:r>
              <a:rPr lang="vi-VN" dirty="0">
                <a:solidFill>
                  <a:srgbClr val="000000"/>
                </a:solidFill>
              </a:rPr>
              <a:t> b</a:t>
            </a:r>
            <a:r>
              <a:rPr lang="vi-VN" dirty="0">
                <a:solidFill>
                  <a:srgbClr val="666600"/>
                </a:solidFill>
              </a:rPr>
              <a:t>)</a:t>
            </a:r>
            <a:r>
              <a:rPr lang="vi-VN" dirty="0">
                <a:solidFill>
                  <a:srgbClr val="000000"/>
                </a:solidFill>
              </a:rPr>
              <a:t> </a:t>
            </a:r>
            <a:r>
              <a:rPr lang="vi-VN" dirty="0">
                <a:solidFill>
                  <a:srgbClr val="666600"/>
                </a:solidFill>
              </a:rPr>
              <a:t>=&gt;</a:t>
            </a:r>
            <a:r>
              <a:rPr lang="vi-VN" dirty="0">
                <a:solidFill>
                  <a:srgbClr val="000000"/>
                </a:solidFill>
              </a:rPr>
              <a:t> </a:t>
            </a:r>
            <a:r>
              <a:rPr lang="vi-VN" dirty="0">
                <a:solidFill>
                  <a:srgbClr val="666600"/>
                </a:solidFill>
              </a:rPr>
              <a:t>{</a:t>
            </a:r>
            <a:r>
              <a:rPr lang="vi-VN" dirty="0">
                <a:solidFill>
                  <a:srgbClr val="000000"/>
                </a:solidFill>
              </a:rPr>
              <a:t> </a:t>
            </a:r>
            <a:r>
              <a:rPr lang="vi-VN" dirty="0">
                <a:solidFill>
                  <a:srgbClr val="000088"/>
                </a:solidFill>
              </a:rPr>
              <a:t>return</a:t>
            </a:r>
            <a:r>
              <a:rPr lang="vi-VN" dirty="0">
                <a:solidFill>
                  <a:srgbClr val="000000"/>
                </a:solidFill>
              </a:rPr>
              <a:t> a </a:t>
            </a:r>
            <a:r>
              <a:rPr lang="vi-VN" dirty="0">
                <a:solidFill>
                  <a:srgbClr val="666600"/>
                </a:solidFill>
              </a:rPr>
              <a:t>+</a:t>
            </a:r>
            <a:r>
              <a:rPr lang="vi-VN" dirty="0">
                <a:solidFill>
                  <a:srgbClr val="000000"/>
                </a:solidFill>
              </a:rPr>
              <a:t> b</a:t>
            </a:r>
            <a:r>
              <a:rPr lang="vi-VN" dirty="0">
                <a:solidFill>
                  <a:srgbClr val="666600"/>
                </a:solidFill>
              </a:rPr>
              <a:t>;</a:t>
            </a:r>
            <a:r>
              <a:rPr lang="vi-VN" dirty="0">
                <a:solidFill>
                  <a:srgbClr val="000000"/>
                </a:solidFill>
              </a:rPr>
              <a:t> </a:t>
            </a:r>
            <a:r>
              <a:rPr lang="vi-VN" dirty="0">
                <a:solidFill>
                  <a:srgbClr val="666600"/>
                </a:solidFill>
              </a:rPr>
              <a:t>}</a:t>
            </a:r>
            <a:r>
              <a:rPr lang="vi-VN" dirty="0">
                <a:solidFill>
                  <a:srgbClr val="000000"/>
                </a:solidFill>
              </a:rPr>
              <a:t> </a:t>
            </a:r>
          </a:p>
          <a:p>
            <a:endParaRPr lang="vi-VN" dirty="0">
              <a:solidFill>
                <a:srgbClr val="880000"/>
              </a:solidFill>
            </a:endParaRPr>
          </a:p>
          <a:p>
            <a:r>
              <a:rPr lang="vi-VN" dirty="0">
                <a:solidFill>
                  <a:srgbClr val="666600"/>
                </a:solidFill>
              </a:rPr>
              <a:t>(</a:t>
            </a:r>
            <a:r>
              <a:rPr lang="vi-VN" dirty="0">
                <a:solidFill>
                  <a:srgbClr val="000088"/>
                </a:solidFill>
              </a:rPr>
              <a:t>var</a:t>
            </a:r>
            <a:r>
              <a:rPr lang="vi-VN" dirty="0">
                <a:solidFill>
                  <a:srgbClr val="000000"/>
                </a:solidFill>
              </a:rPr>
              <a:t> a</a:t>
            </a:r>
            <a:r>
              <a:rPr lang="vi-VN" dirty="0">
                <a:solidFill>
                  <a:srgbClr val="666600"/>
                </a:solidFill>
              </a:rPr>
              <a:t>,</a:t>
            </a:r>
            <a:r>
              <a:rPr lang="vi-VN" dirty="0">
                <a:solidFill>
                  <a:srgbClr val="000000"/>
                </a:solidFill>
              </a:rPr>
              <a:t> </a:t>
            </a:r>
            <a:r>
              <a:rPr lang="vi-VN" dirty="0">
                <a:solidFill>
                  <a:srgbClr val="000088"/>
                </a:solidFill>
              </a:rPr>
              <a:t>var</a:t>
            </a:r>
            <a:r>
              <a:rPr lang="vi-VN" dirty="0">
                <a:solidFill>
                  <a:srgbClr val="000000"/>
                </a:solidFill>
              </a:rPr>
              <a:t> b</a:t>
            </a:r>
            <a:r>
              <a:rPr lang="vi-VN" dirty="0">
                <a:solidFill>
                  <a:srgbClr val="666600"/>
                </a:solidFill>
              </a:rPr>
              <a:t>)</a:t>
            </a:r>
            <a:r>
              <a:rPr lang="vi-VN" dirty="0">
                <a:solidFill>
                  <a:srgbClr val="000000"/>
                </a:solidFill>
              </a:rPr>
              <a:t> </a:t>
            </a:r>
            <a:r>
              <a:rPr lang="vi-VN" dirty="0">
                <a:solidFill>
                  <a:srgbClr val="666600"/>
                </a:solidFill>
              </a:rPr>
              <a:t>=&gt;</a:t>
            </a:r>
            <a:r>
              <a:rPr lang="vi-VN" dirty="0">
                <a:solidFill>
                  <a:srgbClr val="000000"/>
                </a:solidFill>
              </a:rPr>
              <a:t> </a:t>
            </a:r>
            <a:r>
              <a:rPr lang="vi-VN" dirty="0">
                <a:solidFill>
                  <a:srgbClr val="000088"/>
                </a:solidFill>
              </a:rPr>
              <a:t>return</a:t>
            </a:r>
            <a:r>
              <a:rPr lang="vi-VN" dirty="0">
                <a:solidFill>
                  <a:srgbClr val="000000"/>
                </a:solidFill>
              </a:rPr>
              <a:t> a </a:t>
            </a:r>
            <a:r>
              <a:rPr lang="vi-VN" dirty="0">
                <a:solidFill>
                  <a:srgbClr val="666600"/>
                </a:solidFill>
              </a:rPr>
              <a:t>+</a:t>
            </a:r>
            <a:r>
              <a:rPr lang="vi-VN" dirty="0">
                <a:solidFill>
                  <a:srgbClr val="000000"/>
                </a:solidFill>
              </a:rPr>
              <a:t> b</a:t>
            </a:r>
            <a:r>
              <a:rPr lang="vi-VN" dirty="0">
                <a:solidFill>
                  <a:srgbClr val="666600"/>
                </a:solidFill>
              </a:rPr>
              <a:t>;</a:t>
            </a:r>
            <a:endParaRPr lang="en-US" dirty="0"/>
          </a:p>
        </p:txBody>
      </p:sp>
      <p:sp>
        <p:nvSpPr>
          <p:cNvPr id="8" name="Rectangle 7">
            <a:extLst>
              <a:ext uri="{FF2B5EF4-FFF2-40B4-BE49-F238E27FC236}">
                <a16:creationId xmlns:a16="http://schemas.microsoft.com/office/drawing/2014/main" id="{E502140F-FAB9-E04D-9FAC-ABAB04D7F1C6}"/>
              </a:ext>
            </a:extLst>
          </p:cNvPr>
          <p:cNvSpPr/>
          <p:nvPr/>
        </p:nvSpPr>
        <p:spPr>
          <a:xfrm>
            <a:off x="4648200" y="2478641"/>
            <a:ext cx="6096000" cy="1200329"/>
          </a:xfrm>
          <a:prstGeom prst="rect">
            <a:avLst/>
          </a:prstGeom>
        </p:spPr>
        <p:txBody>
          <a:bodyPr>
            <a:spAutoFit/>
          </a:bodyPr>
          <a:lstStyle/>
          <a:p>
            <a:r>
              <a:rPr lang="en-US" dirty="0" err="1">
                <a:solidFill>
                  <a:srgbClr val="000088"/>
                </a:solidFill>
              </a:rPr>
              <a:t>var</a:t>
            </a:r>
            <a:r>
              <a:rPr lang="en-US" dirty="0">
                <a:solidFill>
                  <a:srgbClr val="000000"/>
                </a:solidFill>
              </a:rPr>
              <a:t> x </a:t>
            </a:r>
            <a:r>
              <a:rPr lang="en-US" dirty="0">
                <a:solidFill>
                  <a:srgbClr val="666600"/>
                </a:solidFill>
              </a:rPr>
              <a:t>=</a:t>
            </a:r>
            <a:r>
              <a:rPr lang="en-US" dirty="0">
                <a:solidFill>
                  <a:srgbClr val="000000"/>
                </a:solidFill>
              </a:rPr>
              <a:t> </a:t>
            </a:r>
            <a:r>
              <a:rPr lang="en-US" dirty="0">
                <a:solidFill>
                  <a:srgbClr val="666600"/>
                </a:solidFill>
              </a:rPr>
              <a:t>(</a:t>
            </a:r>
            <a:r>
              <a:rPr lang="en-US" dirty="0" err="1">
                <a:solidFill>
                  <a:srgbClr val="000088"/>
                </a:solidFill>
              </a:rPr>
              <a:t>var</a:t>
            </a:r>
            <a:r>
              <a:rPr lang="en-US" dirty="0">
                <a:solidFill>
                  <a:srgbClr val="000000"/>
                </a:solidFill>
              </a:rPr>
              <a:t> a</a:t>
            </a:r>
            <a:r>
              <a:rPr lang="en-US" dirty="0">
                <a:solidFill>
                  <a:srgbClr val="666600"/>
                </a:solidFill>
              </a:rPr>
              <a:t>,</a:t>
            </a:r>
            <a:r>
              <a:rPr lang="en-US" dirty="0">
                <a:solidFill>
                  <a:srgbClr val="000000"/>
                </a:solidFill>
              </a:rPr>
              <a:t> </a:t>
            </a:r>
            <a:r>
              <a:rPr lang="en-US" dirty="0" err="1">
                <a:solidFill>
                  <a:srgbClr val="000088"/>
                </a:solidFill>
              </a:rPr>
              <a:t>var</a:t>
            </a:r>
            <a:r>
              <a:rPr lang="en-US" dirty="0">
                <a:solidFill>
                  <a:srgbClr val="000000"/>
                </a:solidFill>
              </a:rPr>
              <a:t> b</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p>
          <a:p>
            <a:r>
              <a:rPr lang="en-US" dirty="0">
                <a:solidFill>
                  <a:srgbClr val="000000"/>
                </a:solidFill>
              </a:rPr>
              <a:t>   </a:t>
            </a:r>
            <a:r>
              <a:rPr lang="en-US" dirty="0">
                <a:solidFill>
                  <a:srgbClr val="000088"/>
                </a:solidFill>
              </a:rPr>
              <a:t>return</a:t>
            </a:r>
            <a:r>
              <a:rPr lang="en-US" dirty="0">
                <a:solidFill>
                  <a:srgbClr val="000000"/>
                </a:solidFill>
              </a:rPr>
              <a:t> a </a:t>
            </a:r>
            <a:r>
              <a:rPr lang="en-US" dirty="0">
                <a:solidFill>
                  <a:srgbClr val="666600"/>
                </a:solidFill>
              </a:rPr>
              <a:t>+</a:t>
            </a:r>
            <a:r>
              <a:rPr lang="en-US" dirty="0">
                <a:solidFill>
                  <a:srgbClr val="000000"/>
                </a:solidFill>
              </a:rPr>
              <a:t> b</a:t>
            </a:r>
            <a:r>
              <a:rPr lang="en-US" dirty="0">
                <a:solidFill>
                  <a:srgbClr val="666600"/>
                </a:solidFill>
              </a:rPr>
              <a:t>;</a:t>
            </a:r>
            <a:r>
              <a:rPr lang="en-US" dirty="0">
                <a:solidFill>
                  <a:srgbClr val="000000"/>
                </a:solidFill>
              </a:rPr>
              <a:t> </a:t>
            </a:r>
          </a:p>
          <a:p>
            <a:r>
              <a:rPr lang="en-US" dirty="0">
                <a:solidFill>
                  <a:srgbClr val="666600"/>
                </a:solidFill>
              </a:rPr>
              <a:t>}(</a:t>
            </a:r>
            <a:r>
              <a:rPr lang="en-US" dirty="0">
                <a:solidFill>
                  <a:srgbClr val="006666"/>
                </a:solidFill>
              </a:rPr>
              <a:t>5</a:t>
            </a:r>
            <a:r>
              <a:rPr lang="en-US" dirty="0">
                <a:solidFill>
                  <a:srgbClr val="666600"/>
                </a:solidFill>
              </a:rPr>
              <a:t>,</a:t>
            </a:r>
            <a:r>
              <a:rPr lang="en-US" dirty="0">
                <a:solidFill>
                  <a:srgbClr val="006666"/>
                </a:solidFill>
              </a:rPr>
              <a:t>6</a:t>
            </a:r>
            <a:r>
              <a:rPr lang="en-US" dirty="0">
                <a:solidFill>
                  <a:srgbClr val="666600"/>
                </a:solidFill>
              </a:rPr>
              <a:t>);</a:t>
            </a:r>
          </a:p>
          <a:p>
            <a:r>
              <a:rPr lang="en-US" dirty="0">
                <a:solidFill>
                  <a:srgbClr val="000000"/>
                </a:solidFill>
              </a:rPr>
              <a:t> print</a:t>
            </a:r>
            <a:r>
              <a:rPr lang="en-US" dirty="0">
                <a:solidFill>
                  <a:srgbClr val="666600"/>
                </a:solidFill>
              </a:rPr>
              <a:t>(</a:t>
            </a:r>
            <a:r>
              <a:rPr lang="en-US" dirty="0">
                <a:solidFill>
                  <a:srgbClr val="000000"/>
                </a:solidFill>
              </a:rPr>
              <a:t>x</a:t>
            </a:r>
            <a:r>
              <a:rPr lang="en-US" dirty="0">
                <a:solidFill>
                  <a:srgbClr val="666600"/>
                </a:solidFill>
              </a:rPr>
              <a:t>);</a:t>
            </a:r>
            <a:r>
              <a:rPr lang="en-US" dirty="0">
                <a:solidFill>
                  <a:srgbClr val="000000"/>
                </a:solidFill>
              </a:rPr>
              <a:t> </a:t>
            </a:r>
            <a:endParaRPr lang="en-US" dirty="0"/>
          </a:p>
        </p:txBody>
      </p:sp>
      <p:sp>
        <p:nvSpPr>
          <p:cNvPr id="9" name="Rectangle 8">
            <a:extLst>
              <a:ext uri="{FF2B5EF4-FFF2-40B4-BE49-F238E27FC236}">
                <a16:creationId xmlns:a16="http://schemas.microsoft.com/office/drawing/2014/main" id="{A7C34361-0D1F-9E48-A0CD-BACF7FAA407B}"/>
              </a:ext>
            </a:extLst>
          </p:cNvPr>
          <p:cNvSpPr/>
          <p:nvPr/>
        </p:nvSpPr>
        <p:spPr>
          <a:xfrm>
            <a:off x="4648200" y="3858357"/>
            <a:ext cx="2518062" cy="1200329"/>
          </a:xfrm>
          <a:prstGeom prst="rect">
            <a:avLst/>
          </a:prstGeom>
        </p:spPr>
        <p:txBody>
          <a:bodyPr wrap="none">
            <a:spAutoFit/>
          </a:bodyPr>
          <a:lstStyle/>
          <a:p>
            <a:r>
              <a:rPr lang="en-US" dirty="0" err="1">
                <a:solidFill>
                  <a:srgbClr val="000088"/>
                </a:solidFill>
              </a:rPr>
              <a:t>var</a:t>
            </a:r>
            <a:r>
              <a:rPr lang="en-US" dirty="0">
                <a:solidFill>
                  <a:srgbClr val="000000"/>
                </a:solidFill>
              </a:rPr>
              <a:t> ham </a:t>
            </a:r>
            <a:r>
              <a:rPr lang="en-US" dirty="0">
                <a:solidFill>
                  <a:srgbClr val="666600"/>
                </a:solidFill>
              </a:rPr>
              <a:t>=</a:t>
            </a:r>
            <a:r>
              <a:rPr lang="en-US" dirty="0">
                <a:solidFill>
                  <a:srgbClr val="000000"/>
                </a:solidFill>
              </a:rPr>
              <a:t> </a:t>
            </a:r>
            <a:r>
              <a:rPr lang="en-US" dirty="0">
                <a:solidFill>
                  <a:srgbClr val="666600"/>
                </a:solidFill>
              </a:rPr>
              <a:t>(</a:t>
            </a:r>
            <a:r>
              <a:rPr lang="en-US" dirty="0" err="1">
                <a:solidFill>
                  <a:srgbClr val="000088"/>
                </a:solidFill>
              </a:rPr>
              <a:t>var</a:t>
            </a:r>
            <a:r>
              <a:rPr lang="en-US" dirty="0">
                <a:solidFill>
                  <a:srgbClr val="000000"/>
                </a:solidFill>
              </a:rPr>
              <a:t> a</a:t>
            </a:r>
            <a:r>
              <a:rPr lang="en-US" dirty="0">
                <a:solidFill>
                  <a:srgbClr val="666600"/>
                </a:solidFill>
              </a:rPr>
              <a:t>,</a:t>
            </a:r>
            <a:r>
              <a:rPr lang="en-US" dirty="0">
                <a:solidFill>
                  <a:srgbClr val="000000"/>
                </a:solidFill>
              </a:rPr>
              <a:t> </a:t>
            </a:r>
            <a:r>
              <a:rPr lang="en-US" dirty="0" err="1">
                <a:solidFill>
                  <a:srgbClr val="000088"/>
                </a:solidFill>
              </a:rPr>
              <a:t>var</a:t>
            </a:r>
            <a:r>
              <a:rPr lang="en-US" dirty="0">
                <a:solidFill>
                  <a:srgbClr val="000000"/>
                </a:solidFill>
              </a:rPr>
              <a:t> b</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p>
          <a:p>
            <a:r>
              <a:rPr lang="en-US" dirty="0">
                <a:solidFill>
                  <a:srgbClr val="000088"/>
                </a:solidFill>
              </a:rPr>
              <a:t>return</a:t>
            </a:r>
            <a:r>
              <a:rPr lang="en-US" dirty="0">
                <a:solidFill>
                  <a:srgbClr val="000000"/>
                </a:solidFill>
              </a:rPr>
              <a:t> a </a:t>
            </a:r>
            <a:r>
              <a:rPr lang="en-US" dirty="0">
                <a:solidFill>
                  <a:srgbClr val="666600"/>
                </a:solidFill>
              </a:rPr>
              <a:t>+</a:t>
            </a:r>
            <a:r>
              <a:rPr lang="en-US" dirty="0">
                <a:solidFill>
                  <a:srgbClr val="000000"/>
                </a:solidFill>
              </a:rPr>
              <a:t> b</a:t>
            </a:r>
            <a:r>
              <a:rPr lang="en-US" dirty="0">
                <a:solidFill>
                  <a:srgbClr val="666600"/>
                </a:solidFill>
              </a:rPr>
              <a:t>;</a:t>
            </a:r>
            <a:r>
              <a:rPr lang="en-US" dirty="0">
                <a:solidFill>
                  <a:srgbClr val="000000"/>
                </a:solidFill>
              </a:rPr>
              <a:t> </a:t>
            </a:r>
          </a:p>
          <a:p>
            <a:r>
              <a:rPr lang="en-US" dirty="0">
                <a:solidFill>
                  <a:srgbClr val="666600"/>
                </a:solidFill>
              </a:rPr>
              <a:t>};</a:t>
            </a:r>
            <a:r>
              <a:rPr lang="en-US" dirty="0">
                <a:solidFill>
                  <a:srgbClr val="000000"/>
                </a:solidFill>
              </a:rPr>
              <a:t> </a:t>
            </a:r>
          </a:p>
          <a:p>
            <a:r>
              <a:rPr lang="en-US" dirty="0">
                <a:solidFill>
                  <a:srgbClr val="000000"/>
                </a:solidFill>
              </a:rPr>
              <a:t>print</a:t>
            </a:r>
            <a:r>
              <a:rPr lang="en-US" dirty="0">
                <a:solidFill>
                  <a:srgbClr val="666600"/>
                </a:solidFill>
              </a:rPr>
              <a:t>(</a:t>
            </a:r>
            <a:r>
              <a:rPr lang="en-US" dirty="0">
                <a:solidFill>
                  <a:srgbClr val="000000"/>
                </a:solidFill>
              </a:rPr>
              <a:t>ham</a:t>
            </a:r>
            <a:r>
              <a:rPr lang="en-US" dirty="0">
                <a:solidFill>
                  <a:srgbClr val="666600"/>
                </a:solidFill>
              </a:rPr>
              <a:t>(</a:t>
            </a:r>
            <a:r>
              <a:rPr lang="en-US" dirty="0">
                <a:solidFill>
                  <a:srgbClr val="006666"/>
                </a:solidFill>
              </a:rPr>
              <a:t>10</a:t>
            </a:r>
            <a:r>
              <a:rPr lang="en-US" dirty="0">
                <a:solidFill>
                  <a:srgbClr val="666600"/>
                </a:solidFill>
              </a:rPr>
              <a:t>,</a:t>
            </a:r>
            <a:r>
              <a:rPr lang="en-US" dirty="0">
                <a:solidFill>
                  <a:srgbClr val="006666"/>
                </a:solidFill>
              </a:rPr>
              <a:t>11</a:t>
            </a:r>
            <a:r>
              <a:rPr lang="en-US" dirty="0">
                <a:solidFill>
                  <a:srgbClr val="666600"/>
                </a:solidFill>
              </a:rPr>
              <a:t>));</a:t>
            </a:r>
            <a:endParaRPr lang="en-US" dirty="0"/>
          </a:p>
        </p:txBody>
      </p:sp>
    </p:spTree>
    <p:extLst>
      <p:ext uri="{BB962C8B-B14F-4D97-AF65-F5344CB8AC3E}">
        <p14:creationId xmlns:p14="http://schemas.microsoft.com/office/powerpoint/2010/main" val="3190971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BD08-098A-7644-A294-5623B39CB3E5}"/>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3" name="Content Placeholder 2">
            <a:extLst>
              <a:ext uri="{FF2B5EF4-FFF2-40B4-BE49-F238E27FC236}">
                <a16:creationId xmlns:a16="http://schemas.microsoft.com/office/drawing/2014/main" id="{910E8535-286A-2044-86A1-240948D4D7FD}"/>
              </a:ext>
            </a:extLst>
          </p:cNvPr>
          <p:cNvSpPr>
            <a:spLocks noGrp="1"/>
          </p:cNvSpPr>
          <p:nvPr>
            <p:ph idx="1"/>
          </p:nvPr>
        </p:nvSpPr>
        <p:spPr/>
        <p:txBody>
          <a:bodyPr/>
          <a:lstStyle/>
          <a:p>
            <a:r>
              <a:rPr lang="en-US" dirty="0" err="1"/>
              <a:t>Lớptrong</a:t>
            </a:r>
            <a:r>
              <a:rPr lang="en-US" dirty="0"/>
              <a:t> Dart</a:t>
            </a:r>
          </a:p>
        </p:txBody>
      </p:sp>
      <p:sp>
        <p:nvSpPr>
          <p:cNvPr id="4" name="Date Placeholder 3">
            <a:extLst>
              <a:ext uri="{FF2B5EF4-FFF2-40B4-BE49-F238E27FC236}">
                <a16:creationId xmlns:a16="http://schemas.microsoft.com/office/drawing/2014/main" id="{FB8F9015-9CB1-2C44-9B98-CE7FA9DD7A37}"/>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77217185-D2A2-4D47-B1BF-9FF571AF78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255CA7-1555-3D4D-A522-C445D5DDE3E3}"/>
              </a:ext>
            </a:extLst>
          </p:cNvPr>
          <p:cNvSpPr>
            <a:spLocks noGrp="1"/>
          </p:cNvSpPr>
          <p:nvPr>
            <p:ph type="sldNum" sz="quarter" idx="12"/>
          </p:nvPr>
        </p:nvSpPr>
        <p:spPr/>
        <p:txBody>
          <a:bodyPr/>
          <a:lstStyle/>
          <a:p>
            <a:fld id="{0E9BF5F7-54E5-E744-A88D-9321BE78B3F4}" type="slidenum">
              <a:rPr lang="en-US" smtClean="0"/>
              <a:t>17</a:t>
            </a:fld>
            <a:endParaRPr lang="en-US"/>
          </a:p>
        </p:txBody>
      </p:sp>
      <p:sp>
        <p:nvSpPr>
          <p:cNvPr id="7" name="Rectangle 6">
            <a:extLst>
              <a:ext uri="{FF2B5EF4-FFF2-40B4-BE49-F238E27FC236}">
                <a16:creationId xmlns:a16="http://schemas.microsoft.com/office/drawing/2014/main" id="{2BE5BB3E-D83A-684B-8EEF-717E0536F43F}"/>
              </a:ext>
            </a:extLst>
          </p:cNvPr>
          <p:cNvSpPr/>
          <p:nvPr/>
        </p:nvSpPr>
        <p:spPr>
          <a:xfrm>
            <a:off x="533400" y="2354972"/>
            <a:ext cx="3941323" cy="3693319"/>
          </a:xfrm>
          <a:prstGeom prst="rect">
            <a:avLst/>
          </a:prstGeom>
        </p:spPr>
        <p:txBody>
          <a:bodyPr wrap="square">
            <a:spAutoFit/>
          </a:bodyPr>
          <a:lstStyle/>
          <a:p>
            <a:r>
              <a:rPr lang="vi-VN" dirty="0">
                <a:solidFill>
                  <a:srgbClr val="000088"/>
                </a:solidFill>
              </a:rPr>
              <a:t>class</a:t>
            </a:r>
            <a:r>
              <a:rPr lang="vi-VN" dirty="0">
                <a:solidFill>
                  <a:srgbClr val="000000"/>
                </a:solidFill>
              </a:rPr>
              <a:t> </a:t>
            </a:r>
            <a:r>
              <a:rPr lang="vi-VN" dirty="0">
                <a:solidFill>
                  <a:srgbClr val="660066"/>
                </a:solidFill>
              </a:rPr>
              <a:t>Product</a:t>
            </a:r>
            <a:r>
              <a:rPr lang="vi-VN" dirty="0">
                <a:solidFill>
                  <a:srgbClr val="000000"/>
                </a:solidFill>
              </a:rPr>
              <a:t> </a:t>
            </a:r>
            <a:r>
              <a:rPr lang="vi-VN" dirty="0">
                <a:solidFill>
                  <a:srgbClr val="666600"/>
                </a:solidFill>
              </a:rPr>
              <a:t>{</a:t>
            </a:r>
            <a:r>
              <a:rPr lang="vi-VN" dirty="0">
                <a:solidFill>
                  <a:srgbClr val="000000"/>
                </a:solidFill>
              </a:rPr>
              <a:t> </a:t>
            </a:r>
          </a:p>
          <a:p>
            <a:endParaRPr lang="vi-VN" dirty="0">
              <a:solidFill>
                <a:srgbClr val="000000"/>
              </a:solidFill>
            </a:endParaRPr>
          </a:p>
          <a:p>
            <a:r>
              <a:rPr lang="vi-VN" dirty="0">
                <a:solidFill>
                  <a:srgbClr val="880000"/>
                </a:solidFill>
              </a:rPr>
              <a:t>//Khai báo các thuộc tính</a:t>
            </a:r>
            <a:r>
              <a:rPr lang="vi-VN" dirty="0">
                <a:solidFill>
                  <a:srgbClr val="000000"/>
                </a:solidFill>
              </a:rPr>
              <a:t> </a:t>
            </a:r>
          </a:p>
          <a:p>
            <a:r>
              <a:rPr lang="vi-VN" dirty="0">
                <a:solidFill>
                  <a:srgbClr val="660066"/>
                </a:solidFill>
              </a:rPr>
              <a:t>String</a:t>
            </a:r>
            <a:r>
              <a:rPr lang="vi-VN" dirty="0">
                <a:solidFill>
                  <a:srgbClr val="000000"/>
                </a:solidFill>
              </a:rPr>
              <a:t> manufacture </a:t>
            </a:r>
            <a:r>
              <a:rPr lang="vi-VN" dirty="0">
                <a:solidFill>
                  <a:srgbClr val="666600"/>
                </a:solidFill>
              </a:rPr>
              <a:t>=</a:t>
            </a:r>
            <a:r>
              <a:rPr lang="vi-VN" dirty="0">
                <a:solidFill>
                  <a:srgbClr val="000000"/>
                </a:solidFill>
              </a:rPr>
              <a:t> </a:t>
            </a:r>
            <a:r>
              <a:rPr lang="vi-VN" dirty="0">
                <a:solidFill>
                  <a:srgbClr val="008800"/>
                </a:solidFill>
              </a:rPr>
              <a:t>’’</a:t>
            </a:r>
            <a:r>
              <a:rPr lang="vi-VN" dirty="0">
                <a:solidFill>
                  <a:srgbClr val="666600"/>
                </a:solidFill>
              </a:rPr>
              <a:t>;</a:t>
            </a:r>
            <a:r>
              <a:rPr lang="vi-VN" dirty="0">
                <a:solidFill>
                  <a:srgbClr val="000000"/>
                </a:solidFill>
              </a:rPr>
              <a:t> </a:t>
            </a:r>
          </a:p>
          <a:p>
            <a:r>
              <a:rPr lang="vi-VN" dirty="0">
                <a:solidFill>
                  <a:srgbClr val="660066"/>
                </a:solidFill>
              </a:rPr>
              <a:t>String</a:t>
            </a:r>
            <a:r>
              <a:rPr lang="vi-VN" dirty="0">
                <a:solidFill>
                  <a:srgbClr val="000000"/>
                </a:solidFill>
              </a:rPr>
              <a:t> name </a:t>
            </a:r>
            <a:r>
              <a:rPr lang="vi-VN" dirty="0">
                <a:solidFill>
                  <a:srgbClr val="666600"/>
                </a:solidFill>
              </a:rPr>
              <a:t>=</a:t>
            </a:r>
            <a:r>
              <a:rPr lang="vi-VN" dirty="0">
                <a:solidFill>
                  <a:srgbClr val="000000"/>
                </a:solidFill>
              </a:rPr>
              <a:t> </a:t>
            </a:r>
            <a:r>
              <a:rPr lang="vi-VN" dirty="0">
                <a:solidFill>
                  <a:srgbClr val="008800"/>
                </a:solidFill>
              </a:rPr>
              <a:t>’’</a:t>
            </a:r>
            <a:r>
              <a:rPr lang="vi-VN" dirty="0">
                <a:solidFill>
                  <a:srgbClr val="666600"/>
                </a:solidFill>
              </a:rPr>
              <a:t>;</a:t>
            </a:r>
            <a:r>
              <a:rPr lang="vi-VN" dirty="0">
                <a:solidFill>
                  <a:srgbClr val="000000"/>
                </a:solidFill>
              </a:rPr>
              <a:t> </a:t>
            </a:r>
          </a:p>
          <a:p>
            <a:r>
              <a:rPr lang="vi-VN" dirty="0">
                <a:solidFill>
                  <a:srgbClr val="000088"/>
                </a:solidFill>
              </a:rPr>
              <a:t>var</a:t>
            </a:r>
            <a:r>
              <a:rPr lang="vi-VN" dirty="0">
                <a:solidFill>
                  <a:srgbClr val="000000"/>
                </a:solidFill>
              </a:rPr>
              <a:t> price</a:t>
            </a:r>
            <a:r>
              <a:rPr lang="vi-VN" dirty="0">
                <a:solidFill>
                  <a:srgbClr val="666600"/>
                </a:solidFill>
              </a:rPr>
              <a:t>;</a:t>
            </a:r>
            <a:r>
              <a:rPr lang="vi-VN" dirty="0">
                <a:solidFill>
                  <a:srgbClr val="000000"/>
                </a:solidFill>
              </a:rPr>
              <a:t> </a:t>
            </a:r>
          </a:p>
          <a:p>
            <a:r>
              <a:rPr lang="vi-VN" dirty="0">
                <a:solidFill>
                  <a:srgbClr val="000088"/>
                </a:solidFill>
              </a:rPr>
              <a:t>int</a:t>
            </a:r>
            <a:r>
              <a:rPr lang="vi-VN" dirty="0">
                <a:solidFill>
                  <a:srgbClr val="000000"/>
                </a:solidFill>
              </a:rPr>
              <a:t> quantity</a:t>
            </a:r>
            <a:r>
              <a:rPr lang="vi-VN" dirty="0">
                <a:solidFill>
                  <a:srgbClr val="666600"/>
                </a:solidFill>
              </a:rPr>
              <a:t>;</a:t>
            </a:r>
            <a:r>
              <a:rPr lang="vi-VN" dirty="0">
                <a:solidFill>
                  <a:srgbClr val="000000"/>
                </a:solidFill>
              </a:rPr>
              <a:t> </a:t>
            </a:r>
          </a:p>
          <a:p>
            <a:endParaRPr lang="vi-VN" dirty="0">
              <a:solidFill>
                <a:srgbClr val="000000"/>
              </a:solidFill>
            </a:endParaRPr>
          </a:p>
          <a:p>
            <a:r>
              <a:rPr lang="vi-VN" dirty="0">
                <a:solidFill>
                  <a:srgbClr val="880000"/>
                </a:solidFill>
              </a:rPr>
              <a:t>//Khai báo hàm khởi tạo</a:t>
            </a:r>
            <a:r>
              <a:rPr lang="vi-VN" dirty="0">
                <a:solidFill>
                  <a:srgbClr val="000000"/>
                </a:solidFill>
              </a:rPr>
              <a:t> </a:t>
            </a:r>
          </a:p>
          <a:p>
            <a:r>
              <a:rPr lang="vi-VN" dirty="0">
                <a:solidFill>
                  <a:srgbClr val="660066"/>
                </a:solidFill>
              </a:rPr>
              <a:t>Product</a:t>
            </a:r>
            <a:r>
              <a:rPr lang="vi-VN" dirty="0">
                <a:solidFill>
                  <a:srgbClr val="666600"/>
                </a:solidFill>
              </a:rPr>
              <a:t>(</a:t>
            </a:r>
            <a:r>
              <a:rPr lang="vi-VN" dirty="0">
                <a:solidFill>
                  <a:srgbClr val="000088"/>
                </a:solidFill>
              </a:rPr>
              <a:t>var</a:t>
            </a:r>
            <a:r>
              <a:rPr lang="vi-VN" dirty="0">
                <a:solidFill>
                  <a:srgbClr val="000000"/>
                </a:solidFill>
              </a:rPr>
              <a:t> price</a:t>
            </a:r>
            <a:r>
              <a:rPr lang="vi-VN" dirty="0">
                <a:solidFill>
                  <a:srgbClr val="666600"/>
                </a:solidFill>
              </a:rPr>
              <a:t>,</a:t>
            </a:r>
            <a:r>
              <a:rPr lang="vi-VN" dirty="0">
                <a:solidFill>
                  <a:srgbClr val="000000"/>
                </a:solidFill>
              </a:rPr>
              <a:t> </a:t>
            </a:r>
            <a:r>
              <a:rPr lang="vi-VN" dirty="0">
                <a:solidFill>
                  <a:srgbClr val="666600"/>
                </a:solidFill>
              </a:rPr>
              <a:t>{</a:t>
            </a:r>
            <a:r>
              <a:rPr lang="vi-VN" dirty="0">
                <a:solidFill>
                  <a:srgbClr val="000088"/>
                </a:solidFill>
              </a:rPr>
              <a:t>int</a:t>
            </a:r>
            <a:r>
              <a:rPr lang="vi-VN" dirty="0">
                <a:solidFill>
                  <a:srgbClr val="000000"/>
                </a:solidFill>
              </a:rPr>
              <a:t> quantity</a:t>
            </a:r>
            <a:r>
              <a:rPr lang="vi-VN" dirty="0">
                <a:solidFill>
                  <a:srgbClr val="666600"/>
                </a:solidFill>
              </a:rPr>
              <a:t>:</a:t>
            </a:r>
            <a:r>
              <a:rPr lang="vi-VN" dirty="0">
                <a:solidFill>
                  <a:srgbClr val="006666"/>
                </a:solidFill>
              </a:rPr>
              <a:t>0</a:t>
            </a:r>
            <a:r>
              <a:rPr lang="vi-VN" dirty="0">
                <a:solidFill>
                  <a:srgbClr val="666600"/>
                </a:solidFill>
              </a:rPr>
              <a:t>})</a:t>
            </a:r>
            <a:r>
              <a:rPr lang="vi-VN" dirty="0">
                <a:solidFill>
                  <a:srgbClr val="000000"/>
                </a:solidFill>
              </a:rPr>
              <a:t> </a:t>
            </a:r>
            <a:r>
              <a:rPr lang="vi-VN" dirty="0">
                <a:solidFill>
                  <a:srgbClr val="666600"/>
                </a:solidFill>
              </a:rPr>
              <a:t>{</a:t>
            </a:r>
          </a:p>
          <a:p>
            <a:r>
              <a:rPr lang="vi-VN" dirty="0">
                <a:solidFill>
                  <a:srgbClr val="000000"/>
                </a:solidFill>
              </a:rPr>
              <a:t> </a:t>
            </a:r>
            <a:r>
              <a:rPr lang="vi-VN" dirty="0">
                <a:solidFill>
                  <a:srgbClr val="000088"/>
                </a:solidFill>
              </a:rPr>
              <a:t>this</a:t>
            </a:r>
            <a:r>
              <a:rPr lang="vi-VN" dirty="0">
                <a:solidFill>
                  <a:srgbClr val="666600"/>
                </a:solidFill>
              </a:rPr>
              <a:t>.</a:t>
            </a:r>
            <a:r>
              <a:rPr lang="vi-VN" dirty="0">
                <a:solidFill>
                  <a:srgbClr val="000000"/>
                </a:solidFill>
              </a:rPr>
              <a:t>price </a:t>
            </a:r>
            <a:r>
              <a:rPr lang="vi-VN" dirty="0">
                <a:solidFill>
                  <a:srgbClr val="666600"/>
                </a:solidFill>
              </a:rPr>
              <a:t>=</a:t>
            </a:r>
            <a:r>
              <a:rPr lang="vi-VN" dirty="0">
                <a:solidFill>
                  <a:srgbClr val="000000"/>
                </a:solidFill>
              </a:rPr>
              <a:t> price</a:t>
            </a:r>
            <a:r>
              <a:rPr lang="vi-VN" dirty="0">
                <a:solidFill>
                  <a:srgbClr val="666600"/>
                </a:solidFill>
              </a:rPr>
              <a:t>;</a:t>
            </a:r>
            <a:r>
              <a:rPr lang="vi-VN" dirty="0">
                <a:solidFill>
                  <a:srgbClr val="000000"/>
                </a:solidFill>
              </a:rPr>
              <a:t> </a:t>
            </a:r>
          </a:p>
          <a:p>
            <a:r>
              <a:rPr lang="vi-VN" dirty="0">
                <a:solidFill>
                  <a:srgbClr val="000088"/>
                </a:solidFill>
              </a:rPr>
              <a:t>this</a:t>
            </a:r>
            <a:r>
              <a:rPr lang="vi-VN" dirty="0">
                <a:solidFill>
                  <a:srgbClr val="666600"/>
                </a:solidFill>
              </a:rPr>
              <a:t>.</a:t>
            </a:r>
            <a:r>
              <a:rPr lang="vi-VN" dirty="0">
                <a:solidFill>
                  <a:srgbClr val="000000"/>
                </a:solidFill>
              </a:rPr>
              <a:t>quantity </a:t>
            </a:r>
            <a:r>
              <a:rPr lang="vi-VN" dirty="0">
                <a:solidFill>
                  <a:srgbClr val="666600"/>
                </a:solidFill>
              </a:rPr>
              <a:t>=</a:t>
            </a:r>
            <a:r>
              <a:rPr lang="vi-VN" dirty="0">
                <a:solidFill>
                  <a:srgbClr val="000000"/>
                </a:solidFill>
              </a:rPr>
              <a:t> quantity</a:t>
            </a:r>
            <a:r>
              <a:rPr lang="vi-VN" dirty="0">
                <a:solidFill>
                  <a:srgbClr val="666600"/>
                </a:solidFill>
              </a:rPr>
              <a:t>;</a:t>
            </a:r>
            <a:r>
              <a:rPr lang="vi-VN" dirty="0">
                <a:solidFill>
                  <a:srgbClr val="000000"/>
                </a:solidFill>
              </a:rPr>
              <a:t> </a:t>
            </a:r>
          </a:p>
          <a:p>
            <a:r>
              <a:rPr lang="vi-VN" dirty="0">
                <a:solidFill>
                  <a:srgbClr val="666600"/>
                </a:solidFill>
              </a:rPr>
              <a:t>}</a:t>
            </a:r>
            <a:endParaRPr lang="vi-VN" dirty="0">
              <a:solidFill>
                <a:srgbClr val="000000"/>
              </a:solidFill>
            </a:endParaRPr>
          </a:p>
        </p:txBody>
      </p:sp>
      <p:sp>
        <p:nvSpPr>
          <p:cNvPr id="8" name="Rectangle 7">
            <a:extLst>
              <a:ext uri="{FF2B5EF4-FFF2-40B4-BE49-F238E27FC236}">
                <a16:creationId xmlns:a16="http://schemas.microsoft.com/office/drawing/2014/main" id="{236C57DC-5A71-6F42-9418-FE837A8924B5}"/>
              </a:ext>
            </a:extLst>
          </p:cNvPr>
          <p:cNvSpPr/>
          <p:nvPr/>
        </p:nvSpPr>
        <p:spPr>
          <a:xfrm>
            <a:off x="4355964" y="2868507"/>
            <a:ext cx="3480071" cy="2308324"/>
          </a:xfrm>
          <a:prstGeom prst="rect">
            <a:avLst/>
          </a:prstGeom>
        </p:spPr>
        <p:txBody>
          <a:bodyPr wrap="square">
            <a:spAutoFit/>
          </a:bodyPr>
          <a:lstStyle/>
          <a:p>
            <a:r>
              <a:rPr lang="vi-VN" dirty="0">
                <a:solidFill>
                  <a:srgbClr val="880000"/>
                </a:solidFill>
              </a:rPr>
              <a:t>//Khai báo các phương thức</a:t>
            </a:r>
            <a:endParaRPr lang="vi-VN" dirty="0">
              <a:solidFill>
                <a:srgbClr val="000000"/>
              </a:solidFill>
            </a:endParaRPr>
          </a:p>
          <a:p>
            <a:r>
              <a:rPr lang="vi-VN" dirty="0">
                <a:solidFill>
                  <a:srgbClr val="000000"/>
                </a:solidFill>
              </a:rPr>
              <a:t>calulateTotal</a:t>
            </a:r>
            <a:r>
              <a:rPr lang="vi-VN" dirty="0">
                <a:solidFill>
                  <a:srgbClr val="666600"/>
                </a:solidFill>
              </a:rPr>
              <a:t>()</a:t>
            </a:r>
            <a:r>
              <a:rPr lang="vi-VN" dirty="0">
                <a:solidFill>
                  <a:srgbClr val="000000"/>
                </a:solidFill>
              </a:rPr>
              <a:t> </a:t>
            </a:r>
            <a:r>
              <a:rPr lang="vi-VN" dirty="0">
                <a:solidFill>
                  <a:srgbClr val="666600"/>
                </a:solidFill>
              </a:rPr>
              <a:t>{</a:t>
            </a:r>
            <a:r>
              <a:rPr lang="vi-VN" dirty="0">
                <a:solidFill>
                  <a:srgbClr val="000000"/>
                </a:solidFill>
              </a:rPr>
              <a:t> </a:t>
            </a:r>
          </a:p>
          <a:p>
            <a:r>
              <a:rPr lang="vi-VN" dirty="0">
                <a:solidFill>
                  <a:srgbClr val="000088"/>
                </a:solidFill>
              </a:rPr>
              <a:t>return</a:t>
            </a:r>
            <a:r>
              <a:rPr lang="vi-VN" dirty="0">
                <a:solidFill>
                  <a:srgbClr val="000000"/>
                </a:solidFill>
              </a:rPr>
              <a:t> </a:t>
            </a:r>
            <a:r>
              <a:rPr lang="vi-VN" dirty="0">
                <a:solidFill>
                  <a:srgbClr val="000088"/>
                </a:solidFill>
              </a:rPr>
              <a:t>this</a:t>
            </a:r>
            <a:r>
              <a:rPr lang="vi-VN" dirty="0">
                <a:solidFill>
                  <a:srgbClr val="666600"/>
                </a:solidFill>
              </a:rPr>
              <a:t>.</a:t>
            </a:r>
            <a:r>
              <a:rPr lang="vi-VN" dirty="0">
                <a:solidFill>
                  <a:srgbClr val="000000"/>
                </a:solidFill>
              </a:rPr>
              <a:t>price </a:t>
            </a:r>
            <a:r>
              <a:rPr lang="vi-VN" dirty="0">
                <a:solidFill>
                  <a:srgbClr val="666600"/>
                </a:solidFill>
              </a:rPr>
              <a:t>*</a:t>
            </a:r>
            <a:r>
              <a:rPr lang="vi-VN" dirty="0">
                <a:solidFill>
                  <a:srgbClr val="000000"/>
                </a:solidFill>
              </a:rPr>
              <a:t> </a:t>
            </a:r>
            <a:r>
              <a:rPr lang="vi-VN" dirty="0">
                <a:solidFill>
                  <a:srgbClr val="000088"/>
                </a:solidFill>
              </a:rPr>
              <a:t>this</a:t>
            </a:r>
            <a:r>
              <a:rPr lang="vi-VN" dirty="0">
                <a:solidFill>
                  <a:srgbClr val="666600"/>
                </a:solidFill>
              </a:rPr>
              <a:t>.</a:t>
            </a:r>
            <a:r>
              <a:rPr lang="vi-VN" dirty="0">
                <a:solidFill>
                  <a:srgbClr val="000000"/>
                </a:solidFill>
              </a:rPr>
              <a:t>quantity</a:t>
            </a:r>
            <a:r>
              <a:rPr lang="vi-VN" dirty="0">
                <a:solidFill>
                  <a:srgbClr val="666600"/>
                </a:solidFill>
              </a:rPr>
              <a:t>;</a:t>
            </a:r>
            <a:r>
              <a:rPr lang="vi-VN" dirty="0">
                <a:solidFill>
                  <a:srgbClr val="000000"/>
                </a:solidFill>
              </a:rPr>
              <a:t> </a:t>
            </a:r>
          </a:p>
          <a:p>
            <a:r>
              <a:rPr lang="vi-VN" dirty="0">
                <a:solidFill>
                  <a:srgbClr val="666600"/>
                </a:solidFill>
              </a:rPr>
              <a:t>}</a:t>
            </a:r>
            <a:r>
              <a:rPr lang="vi-VN" dirty="0">
                <a:solidFill>
                  <a:srgbClr val="000000"/>
                </a:solidFill>
              </a:rPr>
              <a:t> </a:t>
            </a:r>
          </a:p>
          <a:p>
            <a:r>
              <a:rPr lang="vi-VN" dirty="0">
                <a:solidFill>
                  <a:srgbClr val="000000"/>
                </a:solidFill>
              </a:rPr>
              <a:t>showTotal</a:t>
            </a:r>
            <a:r>
              <a:rPr lang="vi-VN" dirty="0">
                <a:solidFill>
                  <a:srgbClr val="666600"/>
                </a:solidFill>
              </a:rPr>
              <a:t>()</a:t>
            </a:r>
            <a:r>
              <a:rPr lang="vi-VN" dirty="0">
                <a:solidFill>
                  <a:srgbClr val="000000"/>
                </a:solidFill>
              </a:rPr>
              <a:t> </a:t>
            </a:r>
            <a:r>
              <a:rPr lang="vi-VN" dirty="0">
                <a:solidFill>
                  <a:srgbClr val="666600"/>
                </a:solidFill>
              </a:rPr>
              <a:t>{</a:t>
            </a:r>
            <a:r>
              <a:rPr lang="vi-VN" dirty="0">
                <a:solidFill>
                  <a:srgbClr val="000000"/>
                </a:solidFill>
              </a:rPr>
              <a:t> </a:t>
            </a:r>
          </a:p>
          <a:p>
            <a:r>
              <a:rPr lang="vi-VN" dirty="0">
                <a:solidFill>
                  <a:srgbClr val="000088"/>
                </a:solidFill>
              </a:rPr>
              <a:t>var</a:t>
            </a:r>
            <a:r>
              <a:rPr lang="vi-VN" dirty="0">
                <a:solidFill>
                  <a:srgbClr val="000000"/>
                </a:solidFill>
              </a:rPr>
              <a:t> tong </a:t>
            </a:r>
            <a:r>
              <a:rPr lang="vi-VN" dirty="0">
                <a:solidFill>
                  <a:srgbClr val="666600"/>
                </a:solidFill>
              </a:rPr>
              <a:t>=</a:t>
            </a:r>
            <a:r>
              <a:rPr lang="vi-VN" dirty="0">
                <a:solidFill>
                  <a:srgbClr val="000000"/>
                </a:solidFill>
              </a:rPr>
              <a:t> </a:t>
            </a:r>
            <a:r>
              <a:rPr lang="vi-VN" dirty="0">
                <a:solidFill>
                  <a:srgbClr val="000088"/>
                </a:solidFill>
              </a:rPr>
              <a:t>this</a:t>
            </a:r>
            <a:r>
              <a:rPr lang="vi-VN" dirty="0">
                <a:solidFill>
                  <a:srgbClr val="666600"/>
                </a:solidFill>
              </a:rPr>
              <a:t>.</a:t>
            </a:r>
            <a:r>
              <a:rPr lang="vi-VN" dirty="0">
                <a:solidFill>
                  <a:srgbClr val="000000"/>
                </a:solidFill>
              </a:rPr>
              <a:t>calulateTotal</a:t>
            </a:r>
            <a:r>
              <a:rPr lang="vi-VN" dirty="0">
                <a:solidFill>
                  <a:srgbClr val="666600"/>
                </a:solidFill>
              </a:rPr>
              <a:t>();</a:t>
            </a:r>
            <a:r>
              <a:rPr lang="vi-VN" dirty="0">
                <a:solidFill>
                  <a:srgbClr val="000000"/>
                </a:solidFill>
              </a:rPr>
              <a:t> </a:t>
            </a:r>
          </a:p>
          <a:p>
            <a:r>
              <a:rPr lang="vi-VN" dirty="0">
                <a:solidFill>
                  <a:srgbClr val="000000"/>
                </a:solidFill>
              </a:rPr>
              <a:t>print</a:t>
            </a:r>
            <a:r>
              <a:rPr lang="vi-VN" dirty="0">
                <a:solidFill>
                  <a:srgbClr val="666600"/>
                </a:solidFill>
              </a:rPr>
              <a:t>(</a:t>
            </a:r>
            <a:r>
              <a:rPr lang="vi-VN" dirty="0">
                <a:solidFill>
                  <a:srgbClr val="008800"/>
                </a:solidFill>
              </a:rPr>
              <a:t>"Tổng số tiền là: $tong"</a:t>
            </a:r>
            <a:r>
              <a:rPr lang="vi-VN" dirty="0">
                <a:solidFill>
                  <a:srgbClr val="666600"/>
                </a:solidFill>
              </a:rPr>
              <a:t>);</a:t>
            </a:r>
            <a:r>
              <a:rPr lang="vi-VN" dirty="0">
                <a:solidFill>
                  <a:srgbClr val="000000"/>
                </a:solidFill>
              </a:rPr>
              <a:t> </a:t>
            </a:r>
            <a:r>
              <a:rPr lang="vi-VN" dirty="0">
                <a:solidFill>
                  <a:srgbClr val="666600"/>
                </a:solidFill>
              </a:rPr>
              <a:t>}</a:t>
            </a:r>
            <a:r>
              <a:rPr lang="vi-VN" dirty="0">
                <a:solidFill>
                  <a:srgbClr val="000000"/>
                </a:solidFill>
              </a:rPr>
              <a:t> </a:t>
            </a:r>
          </a:p>
          <a:p>
            <a:r>
              <a:rPr lang="vi-VN" dirty="0">
                <a:solidFill>
                  <a:srgbClr val="666600"/>
                </a:solidFill>
              </a:rPr>
              <a:t>}</a:t>
            </a:r>
            <a:endParaRPr lang="en-US" dirty="0"/>
          </a:p>
        </p:txBody>
      </p:sp>
      <p:sp>
        <p:nvSpPr>
          <p:cNvPr id="9" name="Rectangle 8">
            <a:extLst>
              <a:ext uri="{FF2B5EF4-FFF2-40B4-BE49-F238E27FC236}">
                <a16:creationId xmlns:a16="http://schemas.microsoft.com/office/drawing/2014/main" id="{88D05564-BF71-F84F-8D95-E73B69984FB8}"/>
              </a:ext>
            </a:extLst>
          </p:cNvPr>
          <p:cNvSpPr/>
          <p:nvPr/>
        </p:nvSpPr>
        <p:spPr>
          <a:xfrm>
            <a:off x="7765611" y="2868507"/>
            <a:ext cx="4433177" cy="2031325"/>
          </a:xfrm>
          <a:prstGeom prst="rect">
            <a:avLst/>
          </a:prstGeom>
        </p:spPr>
        <p:txBody>
          <a:bodyPr wrap="square">
            <a:spAutoFit/>
          </a:bodyPr>
          <a:lstStyle/>
          <a:p>
            <a:r>
              <a:rPr lang="en-US" dirty="0" err="1">
                <a:solidFill>
                  <a:srgbClr val="000088"/>
                </a:solidFill>
              </a:rPr>
              <a:t>var</a:t>
            </a:r>
            <a:r>
              <a:rPr lang="en-US" dirty="0">
                <a:solidFill>
                  <a:srgbClr val="000000"/>
                </a:solidFill>
              </a:rPr>
              <a:t> product </a:t>
            </a:r>
            <a:r>
              <a:rPr lang="en-US" dirty="0">
                <a:solidFill>
                  <a:srgbClr val="666600"/>
                </a:solidFill>
              </a:rPr>
              <a:t>=</a:t>
            </a:r>
            <a:r>
              <a:rPr lang="en-US" dirty="0">
                <a:solidFill>
                  <a:srgbClr val="000000"/>
                </a:solidFill>
              </a:rPr>
              <a:t> </a:t>
            </a:r>
            <a:r>
              <a:rPr lang="en-US" dirty="0">
                <a:solidFill>
                  <a:srgbClr val="000088"/>
                </a:solidFill>
              </a:rPr>
              <a:t>new</a:t>
            </a:r>
            <a:r>
              <a:rPr lang="en-US" dirty="0">
                <a:solidFill>
                  <a:srgbClr val="000000"/>
                </a:solidFill>
              </a:rPr>
              <a:t> </a:t>
            </a:r>
            <a:r>
              <a:rPr lang="en-US" dirty="0">
                <a:solidFill>
                  <a:srgbClr val="660066"/>
                </a:solidFill>
              </a:rPr>
              <a:t>Product</a:t>
            </a:r>
            <a:r>
              <a:rPr lang="en-US" dirty="0">
                <a:solidFill>
                  <a:srgbClr val="666600"/>
                </a:solidFill>
              </a:rPr>
              <a:t>(</a:t>
            </a:r>
            <a:r>
              <a:rPr lang="en-US" dirty="0">
                <a:solidFill>
                  <a:srgbClr val="006666"/>
                </a:solidFill>
              </a:rPr>
              <a:t>600</a:t>
            </a:r>
            <a:r>
              <a:rPr lang="en-US" dirty="0">
                <a:solidFill>
                  <a:srgbClr val="666600"/>
                </a:solidFill>
              </a:rPr>
              <a:t>,</a:t>
            </a:r>
            <a:r>
              <a:rPr lang="en-US" dirty="0">
                <a:solidFill>
                  <a:srgbClr val="000000"/>
                </a:solidFill>
              </a:rPr>
              <a:t> quantity</a:t>
            </a:r>
            <a:r>
              <a:rPr lang="en-US" dirty="0">
                <a:solidFill>
                  <a:srgbClr val="666600"/>
                </a:solidFill>
              </a:rPr>
              <a:t>:</a:t>
            </a:r>
            <a:r>
              <a:rPr lang="en-US" dirty="0">
                <a:solidFill>
                  <a:srgbClr val="000000"/>
                </a:solidFill>
              </a:rPr>
              <a:t> </a:t>
            </a:r>
            <a:r>
              <a:rPr lang="en-US" dirty="0">
                <a:solidFill>
                  <a:srgbClr val="006666"/>
                </a:solidFill>
              </a:rPr>
              <a:t>1</a:t>
            </a:r>
            <a:r>
              <a:rPr lang="en-US" dirty="0">
                <a:solidFill>
                  <a:srgbClr val="666600"/>
                </a:solidFill>
              </a:rPr>
              <a:t>);</a:t>
            </a:r>
            <a:r>
              <a:rPr lang="en-US" dirty="0">
                <a:solidFill>
                  <a:srgbClr val="000000"/>
                </a:solidFill>
              </a:rPr>
              <a:t> </a:t>
            </a:r>
          </a:p>
          <a:p>
            <a:r>
              <a:rPr lang="en-US" dirty="0" err="1">
                <a:solidFill>
                  <a:srgbClr val="000000"/>
                </a:solidFill>
              </a:rPr>
              <a:t>product</a:t>
            </a:r>
            <a:r>
              <a:rPr lang="en-US" dirty="0" err="1">
                <a:solidFill>
                  <a:srgbClr val="666600"/>
                </a:solidFill>
              </a:rPr>
              <a:t>.</a:t>
            </a:r>
            <a:r>
              <a:rPr lang="en-US" dirty="0" err="1">
                <a:solidFill>
                  <a:srgbClr val="000000"/>
                </a:solidFill>
              </a:rPr>
              <a:t>showTotal</a:t>
            </a:r>
            <a:r>
              <a:rPr lang="en-US" dirty="0">
                <a:solidFill>
                  <a:srgbClr val="666600"/>
                </a:solidFill>
              </a:rPr>
              <a:t>();</a:t>
            </a:r>
            <a:r>
              <a:rPr lang="en-US" dirty="0">
                <a:solidFill>
                  <a:srgbClr val="000000"/>
                </a:solidFill>
              </a:rPr>
              <a:t> </a:t>
            </a:r>
          </a:p>
          <a:p>
            <a:r>
              <a:rPr lang="en-US" dirty="0" err="1">
                <a:solidFill>
                  <a:srgbClr val="000000"/>
                </a:solidFill>
              </a:rPr>
              <a:t>product</a:t>
            </a:r>
            <a:r>
              <a:rPr lang="en-US" dirty="0" err="1">
                <a:solidFill>
                  <a:srgbClr val="666600"/>
                </a:solidFill>
              </a:rPr>
              <a:t>.</a:t>
            </a:r>
            <a:r>
              <a:rPr lang="en-US" dirty="0" err="1">
                <a:solidFill>
                  <a:srgbClr val="000000"/>
                </a:solidFill>
              </a:rPr>
              <a:t>quantity</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006666"/>
                </a:solidFill>
              </a:rPr>
              <a:t>2</a:t>
            </a:r>
            <a:r>
              <a:rPr lang="en-US" dirty="0">
                <a:solidFill>
                  <a:srgbClr val="666600"/>
                </a:solidFill>
              </a:rPr>
              <a:t>;</a:t>
            </a:r>
            <a:r>
              <a:rPr lang="en-US" dirty="0">
                <a:solidFill>
                  <a:srgbClr val="000000"/>
                </a:solidFill>
              </a:rPr>
              <a:t> </a:t>
            </a:r>
          </a:p>
          <a:p>
            <a:r>
              <a:rPr lang="en-US" dirty="0" err="1">
                <a:solidFill>
                  <a:srgbClr val="000000"/>
                </a:solidFill>
              </a:rPr>
              <a:t>product</a:t>
            </a:r>
            <a:r>
              <a:rPr lang="en-US" dirty="0" err="1">
                <a:solidFill>
                  <a:srgbClr val="666600"/>
                </a:solidFill>
              </a:rPr>
              <a:t>.</a:t>
            </a:r>
            <a:r>
              <a:rPr lang="en-US" dirty="0" err="1">
                <a:solidFill>
                  <a:srgbClr val="000000"/>
                </a:solidFill>
              </a:rPr>
              <a:t>showTotal</a:t>
            </a:r>
            <a:r>
              <a:rPr lang="en-US" dirty="0">
                <a:solidFill>
                  <a:srgbClr val="666600"/>
                </a:solidFill>
              </a:rPr>
              <a:t>();</a:t>
            </a:r>
            <a:r>
              <a:rPr lang="en-US" dirty="0">
                <a:solidFill>
                  <a:srgbClr val="000000"/>
                </a:solidFill>
              </a:rPr>
              <a:t> </a:t>
            </a:r>
          </a:p>
          <a:p>
            <a:r>
              <a:rPr lang="en-US" dirty="0">
                <a:solidFill>
                  <a:srgbClr val="880000"/>
                </a:solidFill>
              </a:rPr>
              <a:t>//KẾT QUẢ CHẠY</a:t>
            </a:r>
            <a:r>
              <a:rPr lang="en-US" dirty="0">
                <a:solidFill>
                  <a:srgbClr val="000000"/>
                </a:solidFill>
              </a:rPr>
              <a:t> </a:t>
            </a:r>
          </a:p>
          <a:p>
            <a:r>
              <a:rPr lang="en-US" dirty="0" err="1">
                <a:solidFill>
                  <a:srgbClr val="000000"/>
                </a:solidFill>
              </a:rPr>
              <a:t>T</a:t>
            </a:r>
            <a:r>
              <a:rPr lang="en-US" dirty="0" err="1">
                <a:solidFill>
                  <a:srgbClr val="666600"/>
                </a:solidFill>
              </a:rPr>
              <a:t>ổ</a:t>
            </a:r>
            <a:r>
              <a:rPr lang="en-US" dirty="0" err="1">
                <a:solidFill>
                  <a:srgbClr val="000000"/>
                </a:solidFill>
              </a:rPr>
              <a:t>ng</a:t>
            </a:r>
            <a:r>
              <a:rPr lang="en-US" dirty="0">
                <a:solidFill>
                  <a:srgbClr val="000000"/>
                </a:solidFill>
              </a:rPr>
              <a:t> </a:t>
            </a:r>
            <a:r>
              <a:rPr lang="en-US" dirty="0" err="1">
                <a:solidFill>
                  <a:srgbClr val="000000"/>
                </a:solidFill>
              </a:rPr>
              <a:t>s</a:t>
            </a:r>
            <a:r>
              <a:rPr lang="en-US" dirty="0" err="1">
                <a:solidFill>
                  <a:srgbClr val="666600"/>
                </a:solidFill>
              </a:rPr>
              <a:t>ố</a:t>
            </a:r>
            <a:r>
              <a:rPr lang="en-US" dirty="0">
                <a:solidFill>
                  <a:srgbClr val="000000"/>
                </a:solidFill>
              </a:rPr>
              <a:t> </a:t>
            </a:r>
            <a:r>
              <a:rPr lang="en-US" dirty="0" err="1">
                <a:solidFill>
                  <a:srgbClr val="000000"/>
                </a:solidFill>
              </a:rPr>
              <a:t>ti</a:t>
            </a:r>
            <a:r>
              <a:rPr lang="en-US" dirty="0" err="1">
                <a:solidFill>
                  <a:srgbClr val="666600"/>
                </a:solidFill>
              </a:rPr>
              <a:t>ề</a:t>
            </a:r>
            <a:r>
              <a:rPr lang="en-US" dirty="0" err="1">
                <a:solidFill>
                  <a:srgbClr val="000000"/>
                </a:solidFill>
              </a:rPr>
              <a:t>n</a:t>
            </a:r>
            <a:r>
              <a:rPr lang="en-US" dirty="0">
                <a:solidFill>
                  <a:srgbClr val="000000"/>
                </a:solidFill>
              </a:rPr>
              <a:t> </a:t>
            </a:r>
            <a:r>
              <a:rPr lang="en-US" dirty="0" err="1">
                <a:solidFill>
                  <a:srgbClr val="000000"/>
                </a:solidFill>
              </a:rPr>
              <a:t>l</a:t>
            </a:r>
            <a:r>
              <a:rPr lang="en-US" dirty="0" err="1">
                <a:solidFill>
                  <a:srgbClr val="666600"/>
                </a:solidFill>
              </a:rPr>
              <a:t>à</a:t>
            </a:r>
            <a:r>
              <a:rPr lang="en-US" dirty="0">
                <a:solidFill>
                  <a:srgbClr val="666600"/>
                </a:solidFill>
              </a:rPr>
              <a:t>:</a:t>
            </a:r>
            <a:r>
              <a:rPr lang="en-US" dirty="0">
                <a:solidFill>
                  <a:srgbClr val="000000"/>
                </a:solidFill>
              </a:rPr>
              <a:t> </a:t>
            </a:r>
            <a:r>
              <a:rPr lang="en-US" dirty="0">
                <a:solidFill>
                  <a:srgbClr val="006666"/>
                </a:solidFill>
              </a:rPr>
              <a:t>600</a:t>
            </a:r>
            <a:r>
              <a:rPr lang="en-US" dirty="0">
                <a:solidFill>
                  <a:srgbClr val="000000"/>
                </a:solidFill>
              </a:rPr>
              <a:t> </a:t>
            </a:r>
          </a:p>
          <a:p>
            <a:r>
              <a:rPr lang="en-US" dirty="0" err="1">
                <a:solidFill>
                  <a:srgbClr val="000000"/>
                </a:solidFill>
              </a:rPr>
              <a:t>T</a:t>
            </a:r>
            <a:r>
              <a:rPr lang="en-US" dirty="0" err="1">
                <a:solidFill>
                  <a:srgbClr val="666600"/>
                </a:solidFill>
              </a:rPr>
              <a:t>ổ</a:t>
            </a:r>
            <a:r>
              <a:rPr lang="en-US" dirty="0" err="1">
                <a:solidFill>
                  <a:srgbClr val="000000"/>
                </a:solidFill>
              </a:rPr>
              <a:t>ng</a:t>
            </a:r>
            <a:r>
              <a:rPr lang="en-US" dirty="0">
                <a:solidFill>
                  <a:srgbClr val="000000"/>
                </a:solidFill>
              </a:rPr>
              <a:t> </a:t>
            </a:r>
            <a:r>
              <a:rPr lang="en-US" dirty="0" err="1">
                <a:solidFill>
                  <a:srgbClr val="000000"/>
                </a:solidFill>
              </a:rPr>
              <a:t>s</a:t>
            </a:r>
            <a:r>
              <a:rPr lang="en-US" dirty="0" err="1">
                <a:solidFill>
                  <a:srgbClr val="666600"/>
                </a:solidFill>
              </a:rPr>
              <a:t>ố</a:t>
            </a:r>
            <a:r>
              <a:rPr lang="en-US" dirty="0">
                <a:solidFill>
                  <a:srgbClr val="000000"/>
                </a:solidFill>
              </a:rPr>
              <a:t> </a:t>
            </a:r>
            <a:r>
              <a:rPr lang="en-US" dirty="0" err="1">
                <a:solidFill>
                  <a:srgbClr val="000000"/>
                </a:solidFill>
              </a:rPr>
              <a:t>ti</a:t>
            </a:r>
            <a:r>
              <a:rPr lang="en-US" dirty="0" err="1">
                <a:solidFill>
                  <a:srgbClr val="666600"/>
                </a:solidFill>
              </a:rPr>
              <a:t>ề</a:t>
            </a:r>
            <a:r>
              <a:rPr lang="en-US" dirty="0" err="1">
                <a:solidFill>
                  <a:srgbClr val="000000"/>
                </a:solidFill>
              </a:rPr>
              <a:t>n</a:t>
            </a:r>
            <a:r>
              <a:rPr lang="en-US" dirty="0">
                <a:solidFill>
                  <a:srgbClr val="000000"/>
                </a:solidFill>
              </a:rPr>
              <a:t> </a:t>
            </a:r>
            <a:r>
              <a:rPr lang="en-US" dirty="0" err="1">
                <a:solidFill>
                  <a:srgbClr val="000000"/>
                </a:solidFill>
              </a:rPr>
              <a:t>l</a:t>
            </a:r>
            <a:r>
              <a:rPr lang="en-US" dirty="0" err="1">
                <a:solidFill>
                  <a:srgbClr val="666600"/>
                </a:solidFill>
              </a:rPr>
              <a:t>à</a:t>
            </a:r>
            <a:r>
              <a:rPr lang="en-US" dirty="0">
                <a:solidFill>
                  <a:srgbClr val="666600"/>
                </a:solidFill>
              </a:rPr>
              <a:t>:</a:t>
            </a:r>
            <a:r>
              <a:rPr lang="en-US" dirty="0">
                <a:solidFill>
                  <a:srgbClr val="000000"/>
                </a:solidFill>
              </a:rPr>
              <a:t> </a:t>
            </a:r>
            <a:r>
              <a:rPr lang="en-US" dirty="0">
                <a:solidFill>
                  <a:srgbClr val="006666"/>
                </a:solidFill>
              </a:rPr>
              <a:t>1200</a:t>
            </a:r>
            <a:endParaRPr lang="en-US" dirty="0"/>
          </a:p>
        </p:txBody>
      </p:sp>
    </p:spTree>
    <p:extLst>
      <p:ext uri="{BB962C8B-B14F-4D97-AF65-F5344CB8AC3E}">
        <p14:creationId xmlns:p14="http://schemas.microsoft.com/office/powerpoint/2010/main" val="2122632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B22C9-6CF1-BF43-93A8-4FAB1FCB7E0D}"/>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3" name="Content Placeholder 2">
            <a:extLst>
              <a:ext uri="{FF2B5EF4-FFF2-40B4-BE49-F238E27FC236}">
                <a16:creationId xmlns:a16="http://schemas.microsoft.com/office/drawing/2014/main" id="{0CCC0B36-4587-F84D-BC1C-2010469A3E56}"/>
              </a:ext>
            </a:extLst>
          </p:cNvPr>
          <p:cNvSpPr>
            <a:spLocks noGrp="1"/>
          </p:cNvSpPr>
          <p:nvPr>
            <p:ph sz="half" idx="1"/>
          </p:nvPr>
        </p:nvSpPr>
        <p:spPr/>
        <p:txBody>
          <a:bodyPr/>
          <a:lstStyle/>
          <a:p>
            <a:r>
              <a:rPr lang="en-US" dirty="0"/>
              <a:t>Constructor name:</a:t>
            </a:r>
          </a:p>
          <a:p>
            <a:endParaRPr lang="en-US" dirty="0"/>
          </a:p>
          <a:p>
            <a:endParaRPr lang="en-US" dirty="0"/>
          </a:p>
          <a:p>
            <a:pPr marL="0" indent="0">
              <a:buNone/>
            </a:pPr>
            <a:endParaRPr lang="en-US" dirty="0"/>
          </a:p>
          <a:p>
            <a:r>
              <a:rPr lang="en-US" dirty="0"/>
              <a:t>Static	</a:t>
            </a:r>
          </a:p>
          <a:p>
            <a:endParaRPr lang="en-US" dirty="0"/>
          </a:p>
        </p:txBody>
      </p:sp>
      <p:sp>
        <p:nvSpPr>
          <p:cNvPr id="9" name="Content Placeholder 8">
            <a:extLst>
              <a:ext uri="{FF2B5EF4-FFF2-40B4-BE49-F238E27FC236}">
                <a16:creationId xmlns:a16="http://schemas.microsoft.com/office/drawing/2014/main" id="{97082C67-4387-D04A-9CA2-4DF2C360028F}"/>
              </a:ext>
            </a:extLst>
          </p:cNvPr>
          <p:cNvSpPr>
            <a:spLocks noGrp="1"/>
          </p:cNvSpPr>
          <p:nvPr>
            <p:ph sz="half" idx="2"/>
          </p:nvPr>
        </p:nvSpPr>
        <p:spPr/>
        <p:txBody>
          <a:bodyPr/>
          <a:lstStyle/>
          <a:p>
            <a:r>
              <a:rPr lang="en-US" dirty="0"/>
              <a:t>Get/Set</a:t>
            </a:r>
          </a:p>
        </p:txBody>
      </p:sp>
      <p:sp>
        <p:nvSpPr>
          <p:cNvPr id="4" name="Date Placeholder 3">
            <a:extLst>
              <a:ext uri="{FF2B5EF4-FFF2-40B4-BE49-F238E27FC236}">
                <a16:creationId xmlns:a16="http://schemas.microsoft.com/office/drawing/2014/main" id="{E3A099F7-0981-FB4D-B4BC-282E35EB60E1}"/>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7461252A-C033-8148-9A48-DF12B9E1C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F4C95C-6A2E-204A-A4C0-83270C09E35B}"/>
              </a:ext>
            </a:extLst>
          </p:cNvPr>
          <p:cNvSpPr>
            <a:spLocks noGrp="1"/>
          </p:cNvSpPr>
          <p:nvPr>
            <p:ph type="sldNum" sz="quarter" idx="12"/>
          </p:nvPr>
        </p:nvSpPr>
        <p:spPr/>
        <p:txBody>
          <a:bodyPr/>
          <a:lstStyle/>
          <a:p>
            <a:fld id="{0E9BF5F7-54E5-E744-A88D-9321BE78B3F4}" type="slidenum">
              <a:rPr lang="en-US" smtClean="0"/>
              <a:t>18</a:t>
            </a:fld>
            <a:endParaRPr lang="en-US"/>
          </a:p>
        </p:txBody>
      </p:sp>
      <p:sp>
        <p:nvSpPr>
          <p:cNvPr id="7" name="Rectangle 6">
            <a:extLst>
              <a:ext uri="{FF2B5EF4-FFF2-40B4-BE49-F238E27FC236}">
                <a16:creationId xmlns:a16="http://schemas.microsoft.com/office/drawing/2014/main" id="{8216150C-D8D9-224C-AD25-2C7BC748C79A}"/>
              </a:ext>
            </a:extLst>
          </p:cNvPr>
          <p:cNvSpPr/>
          <p:nvPr/>
        </p:nvSpPr>
        <p:spPr>
          <a:xfrm>
            <a:off x="355060" y="2341538"/>
            <a:ext cx="6096000" cy="1200329"/>
          </a:xfrm>
          <a:prstGeom prst="rect">
            <a:avLst/>
          </a:prstGeom>
        </p:spPr>
        <p:txBody>
          <a:bodyPr>
            <a:spAutoFit/>
          </a:bodyPr>
          <a:lstStyle/>
          <a:p>
            <a:r>
              <a:rPr lang="en-US" dirty="0" err="1">
                <a:solidFill>
                  <a:srgbClr val="660066"/>
                </a:solidFill>
              </a:rPr>
              <a:t>Product</a:t>
            </a:r>
            <a:r>
              <a:rPr lang="en-US" dirty="0" err="1">
                <a:solidFill>
                  <a:srgbClr val="666600"/>
                </a:solidFill>
              </a:rPr>
              <a:t>.</a:t>
            </a:r>
            <a:r>
              <a:rPr lang="en-US" dirty="0" err="1">
                <a:solidFill>
                  <a:srgbClr val="000000"/>
                </a:solidFill>
              </a:rPr>
              <a:t>iphone</a:t>
            </a:r>
            <a:r>
              <a:rPr lang="en-US" dirty="0">
                <a:solidFill>
                  <a:srgbClr val="666600"/>
                </a:solidFill>
              </a:rPr>
              <a:t>(</a:t>
            </a:r>
            <a:r>
              <a:rPr lang="en-US" dirty="0" err="1">
                <a:solidFill>
                  <a:srgbClr val="000088"/>
                </a:solidFill>
              </a:rPr>
              <a:t>var</a:t>
            </a:r>
            <a:r>
              <a:rPr lang="en-US" dirty="0">
                <a:solidFill>
                  <a:srgbClr val="000000"/>
                </a:solidFill>
              </a:rPr>
              <a:t> price</a:t>
            </a:r>
            <a:r>
              <a:rPr lang="en-US" dirty="0">
                <a:solidFill>
                  <a:srgbClr val="666600"/>
                </a:solidFill>
              </a:rPr>
              <a:t>,</a:t>
            </a:r>
            <a:r>
              <a:rPr lang="en-US" dirty="0">
                <a:solidFill>
                  <a:srgbClr val="000000"/>
                </a:solidFill>
              </a:rPr>
              <a:t> </a:t>
            </a:r>
            <a:r>
              <a:rPr lang="en-US" dirty="0">
                <a:solidFill>
                  <a:srgbClr val="666600"/>
                </a:solidFill>
              </a:rPr>
              <a:t>{</a:t>
            </a:r>
            <a:r>
              <a:rPr lang="en-US" dirty="0" err="1">
                <a:solidFill>
                  <a:srgbClr val="000088"/>
                </a:solidFill>
              </a:rPr>
              <a:t>int</a:t>
            </a:r>
            <a:r>
              <a:rPr lang="en-US" dirty="0">
                <a:solidFill>
                  <a:srgbClr val="000000"/>
                </a:solidFill>
              </a:rPr>
              <a:t> quantity</a:t>
            </a:r>
            <a:r>
              <a:rPr lang="en-US" dirty="0">
                <a:solidFill>
                  <a:srgbClr val="666600"/>
                </a:solidFill>
              </a:rPr>
              <a:t>:</a:t>
            </a:r>
            <a:r>
              <a:rPr lang="en-US" dirty="0">
                <a:solidFill>
                  <a:srgbClr val="006666"/>
                </a:solidFill>
              </a:rPr>
              <a:t>0</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p>
          <a:p>
            <a:r>
              <a:rPr lang="en-US" dirty="0" err="1">
                <a:solidFill>
                  <a:srgbClr val="000088"/>
                </a:solidFill>
              </a:rPr>
              <a:t>this</a:t>
            </a:r>
            <a:r>
              <a:rPr lang="en-US" dirty="0" err="1">
                <a:solidFill>
                  <a:srgbClr val="666600"/>
                </a:solidFill>
              </a:rPr>
              <a:t>.</a:t>
            </a:r>
            <a:r>
              <a:rPr lang="en-US" dirty="0" err="1">
                <a:solidFill>
                  <a:srgbClr val="000000"/>
                </a:solidFill>
              </a:rPr>
              <a:t>price</a:t>
            </a:r>
            <a:r>
              <a:rPr lang="en-US" dirty="0">
                <a:solidFill>
                  <a:srgbClr val="000000"/>
                </a:solidFill>
              </a:rPr>
              <a:t> </a:t>
            </a:r>
            <a:r>
              <a:rPr lang="en-US" dirty="0">
                <a:solidFill>
                  <a:srgbClr val="666600"/>
                </a:solidFill>
              </a:rPr>
              <a:t>=</a:t>
            </a:r>
            <a:r>
              <a:rPr lang="en-US" dirty="0">
                <a:solidFill>
                  <a:srgbClr val="000000"/>
                </a:solidFill>
              </a:rPr>
              <a:t> price</a:t>
            </a:r>
            <a:r>
              <a:rPr lang="en-US" dirty="0">
                <a:solidFill>
                  <a:srgbClr val="666600"/>
                </a:solidFill>
              </a:rPr>
              <a:t>;</a:t>
            </a:r>
            <a:r>
              <a:rPr lang="en-US" dirty="0">
                <a:solidFill>
                  <a:srgbClr val="000000"/>
                </a:solidFill>
              </a:rPr>
              <a:t> </a:t>
            </a:r>
          </a:p>
          <a:p>
            <a:r>
              <a:rPr lang="en-US" dirty="0" err="1">
                <a:solidFill>
                  <a:srgbClr val="000088"/>
                </a:solidFill>
              </a:rPr>
              <a:t>this</a:t>
            </a:r>
            <a:r>
              <a:rPr lang="en-US" dirty="0" err="1">
                <a:solidFill>
                  <a:srgbClr val="666600"/>
                </a:solidFill>
              </a:rPr>
              <a:t>.</a:t>
            </a:r>
            <a:r>
              <a:rPr lang="en-US" dirty="0" err="1">
                <a:solidFill>
                  <a:srgbClr val="000000"/>
                </a:solidFill>
              </a:rPr>
              <a:t>quantity</a:t>
            </a:r>
            <a:r>
              <a:rPr lang="en-US" dirty="0">
                <a:solidFill>
                  <a:srgbClr val="000000"/>
                </a:solidFill>
              </a:rPr>
              <a:t> </a:t>
            </a:r>
            <a:r>
              <a:rPr lang="en-US" dirty="0">
                <a:solidFill>
                  <a:srgbClr val="666600"/>
                </a:solidFill>
              </a:rPr>
              <a:t>=</a:t>
            </a:r>
            <a:r>
              <a:rPr lang="en-US" dirty="0">
                <a:solidFill>
                  <a:srgbClr val="000000"/>
                </a:solidFill>
              </a:rPr>
              <a:t> quantity</a:t>
            </a:r>
            <a:r>
              <a:rPr lang="en-US" dirty="0">
                <a:solidFill>
                  <a:srgbClr val="666600"/>
                </a:solidFill>
              </a:rPr>
              <a:t>;</a:t>
            </a:r>
            <a:r>
              <a:rPr lang="en-US" dirty="0">
                <a:solidFill>
                  <a:srgbClr val="000000"/>
                </a:solidFill>
              </a:rPr>
              <a:t> </a:t>
            </a:r>
          </a:p>
          <a:p>
            <a:r>
              <a:rPr lang="en-US" dirty="0" err="1">
                <a:solidFill>
                  <a:srgbClr val="000088"/>
                </a:solidFill>
              </a:rPr>
              <a:t>this</a:t>
            </a:r>
            <a:r>
              <a:rPr lang="en-US" dirty="0" err="1">
                <a:solidFill>
                  <a:srgbClr val="666600"/>
                </a:solidFill>
              </a:rPr>
              <a:t>.</a:t>
            </a:r>
            <a:r>
              <a:rPr lang="en-US" dirty="0" err="1">
                <a:solidFill>
                  <a:srgbClr val="000000"/>
                </a:solidFill>
              </a:rPr>
              <a:t>manufacture</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008800"/>
                </a:solidFill>
              </a:rPr>
              <a:t>'Apple'</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880000"/>
                </a:solidFill>
              </a:rPr>
              <a:t>// ..</a:t>
            </a:r>
            <a:endParaRPr lang="en-US" dirty="0"/>
          </a:p>
        </p:txBody>
      </p:sp>
      <p:sp>
        <p:nvSpPr>
          <p:cNvPr id="8" name="Rectangle 7">
            <a:extLst>
              <a:ext uri="{FF2B5EF4-FFF2-40B4-BE49-F238E27FC236}">
                <a16:creationId xmlns:a16="http://schemas.microsoft.com/office/drawing/2014/main" id="{FE31281C-E772-754B-84C6-1A9D83B6F74E}"/>
              </a:ext>
            </a:extLst>
          </p:cNvPr>
          <p:cNvSpPr/>
          <p:nvPr/>
        </p:nvSpPr>
        <p:spPr>
          <a:xfrm>
            <a:off x="355060" y="3464990"/>
            <a:ext cx="4620047" cy="369332"/>
          </a:xfrm>
          <a:prstGeom prst="rect">
            <a:avLst/>
          </a:prstGeom>
        </p:spPr>
        <p:txBody>
          <a:bodyPr wrap="none">
            <a:spAutoFit/>
          </a:bodyPr>
          <a:lstStyle/>
          <a:p>
            <a:r>
              <a:rPr lang="en-US" dirty="0" err="1">
                <a:solidFill>
                  <a:srgbClr val="000088"/>
                </a:solidFill>
              </a:rPr>
              <a:t>var</a:t>
            </a:r>
            <a:r>
              <a:rPr lang="en-US" dirty="0">
                <a:solidFill>
                  <a:srgbClr val="000000"/>
                </a:solidFill>
              </a:rPr>
              <a:t> product </a:t>
            </a:r>
            <a:r>
              <a:rPr lang="en-US" dirty="0">
                <a:solidFill>
                  <a:srgbClr val="666600"/>
                </a:solidFill>
              </a:rPr>
              <a:t>=</a:t>
            </a:r>
            <a:r>
              <a:rPr lang="en-US" dirty="0">
                <a:solidFill>
                  <a:srgbClr val="000000"/>
                </a:solidFill>
              </a:rPr>
              <a:t> </a:t>
            </a:r>
            <a:r>
              <a:rPr lang="en-US" dirty="0" err="1">
                <a:solidFill>
                  <a:srgbClr val="660066"/>
                </a:solidFill>
              </a:rPr>
              <a:t>Product</a:t>
            </a:r>
            <a:r>
              <a:rPr lang="en-US" dirty="0" err="1">
                <a:solidFill>
                  <a:srgbClr val="666600"/>
                </a:solidFill>
              </a:rPr>
              <a:t>.</a:t>
            </a:r>
            <a:r>
              <a:rPr lang="en-US" dirty="0" err="1">
                <a:solidFill>
                  <a:srgbClr val="000000"/>
                </a:solidFill>
              </a:rPr>
              <a:t>iphone</a:t>
            </a:r>
            <a:r>
              <a:rPr lang="en-US" dirty="0">
                <a:solidFill>
                  <a:srgbClr val="666600"/>
                </a:solidFill>
              </a:rPr>
              <a:t>(</a:t>
            </a:r>
            <a:r>
              <a:rPr lang="en-US" dirty="0">
                <a:solidFill>
                  <a:srgbClr val="006666"/>
                </a:solidFill>
              </a:rPr>
              <a:t>700</a:t>
            </a:r>
            <a:r>
              <a:rPr lang="en-US" dirty="0">
                <a:solidFill>
                  <a:srgbClr val="666600"/>
                </a:solidFill>
              </a:rPr>
              <a:t>,</a:t>
            </a:r>
            <a:r>
              <a:rPr lang="en-US" dirty="0">
                <a:solidFill>
                  <a:srgbClr val="000000"/>
                </a:solidFill>
              </a:rPr>
              <a:t> quantity</a:t>
            </a:r>
            <a:r>
              <a:rPr lang="en-US" dirty="0">
                <a:solidFill>
                  <a:srgbClr val="666600"/>
                </a:solidFill>
              </a:rPr>
              <a:t>:</a:t>
            </a:r>
            <a:r>
              <a:rPr lang="en-US" dirty="0">
                <a:solidFill>
                  <a:srgbClr val="000000"/>
                </a:solidFill>
              </a:rPr>
              <a:t> </a:t>
            </a:r>
            <a:r>
              <a:rPr lang="en-US" dirty="0">
                <a:solidFill>
                  <a:srgbClr val="006666"/>
                </a:solidFill>
              </a:rPr>
              <a:t>2</a:t>
            </a:r>
            <a:r>
              <a:rPr lang="en-US" dirty="0">
                <a:solidFill>
                  <a:srgbClr val="666600"/>
                </a:solidFill>
              </a:rPr>
              <a:t>);</a:t>
            </a:r>
            <a:endParaRPr lang="en-US" dirty="0"/>
          </a:p>
        </p:txBody>
      </p:sp>
      <p:sp>
        <p:nvSpPr>
          <p:cNvPr id="10" name="Rectangle 9">
            <a:extLst>
              <a:ext uri="{FF2B5EF4-FFF2-40B4-BE49-F238E27FC236}">
                <a16:creationId xmlns:a16="http://schemas.microsoft.com/office/drawing/2014/main" id="{C1095841-5D73-014E-B567-A1817A829B22}"/>
              </a:ext>
            </a:extLst>
          </p:cNvPr>
          <p:cNvSpPr/>
          <p:nvPr/>
        </p:nvSpPr>
        <p:spPr>
          <a:xfrm>
            <a:off x="381000" y="4339646"/>
            <a:ext cx="6096000" cy="1200329"/>
          </a:xfrm>
          <a:prstGeom prst="rect">
            <a:avLst/>
          </a:prstGeom>
        </p:spPr>
        <p:txBody>
          <a:bodyPr>
            <a:spAutoFit/>
          </a:bodyPr>
          <a:lstStyle/>
          <a:p>
            <a:r>
              <a:rPr lang="en-US" dirty="0">
                <a:solidFill>
                  <a:srgbClr val="000000"/>
                </a:solidFill>
              </a:rPr>
              <a:t> </a:t>
            </a:r>
            <a:r>
              <a:rPr lang="en-US" dirty="0">
                <a:solidFill>
                  <a:srgbClr val="000088"/>
                </a:solidFill>
              </a:rPr>
              <a:t>static</a:t>
            </a:r>
            <a:r>
              <a:rPr lang="en-US" dirty="0">
                <a:solidFill>
                  <a:srgbClr val="000000"/>
                </a:solidFill>
              </a:rPr>
              <a:t> </a:t>
            </a:r>
            <a:r>
              <a:rPr lang="en-US" dirty="0" err="1">
                <a:solidFill>
                  <a:srgbClr val="000000"/>
                </a:solidFill>
              </a:rPr>
              <a:t>showListStore</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p>
          <a:p>
            <a:r>
              <a:rPr lang="en-US" dirty="0">
                <a:solidFill>
                  <a:srgbClr val="000000"/>
                </a:solidFill>
              </a:rPr>
              <a:t>print</a:t>
            </a:r>
            <a:r>
              <a:rPr lang="en-US" dirty="0">
                <a:solidFill>
                  <a:srgbClr val="666600"/>
                </a:solidFill>
              </a:rPr>
              <a:t>(</a:t>
            </a:r>
            <a:r>
              <a:rPr lang="en-US" dirty="0">
                <a:solidFill>
                  <a:srgbClr val="008800"/>
                </a:solidFill>
              </a:rPr>
              <a:t>'Store 1 ...’</a:t>
            </a:r>
            <a:r>
              <a:rPr lang="en-US" dirty="0">
                <a:solidFill>
                  <a:srgbClr val="666600"/>
                </a:solidFill>
              </a:rPr>
              <a:t>);</a:t>
            </a:r>
          </a:p>
          <a:p>
            <a:r>
              <a:rPr lang="en-US" dirty="0">
                <a:solidFill>
                  <a:srgbClr val="000000"/>
                </a:solidFill>
              </a:rPr>
              <a:t> print</a:t>
            </a:r>
            <a:r>
              <a:rPr lang="en-US" dirty="0">
                <a:solidFill>
                  <a:srgbClr val="666600"/>
                </a:solidFill>
              </a:rPr>
              <a:t>(</a:t>
            </a:r>
            <a:r>
              <a:rPr lang="en-US" dirty="0">
                <a:solidFill>
                  <a:srgbClr val="008800"/>
                </a:solidFill>
              </a:rPr>
              <a:t>'Store 2 ...’</a:t>
            </a:r>
            <a:r>
              <a:rPr lang="en-US" dirty="0">
                <a:solidFill>
                  <a:srgbClr val="666600"/>
                </a:solidFill>
              </a:rPr>
              <a:t>);</a:t>
            </a:r>
            <a:r>
              <a:rPr lang="en-US" dirty="0">
                <a:solidFill>
                  <a:srgbClr val="000000"/>
                </a:solidFill>
              </a:rPr>
              <a:t> </a:t>
            </a:r>
          </a:p>
          <a:p>
            <a:r>
              <a:rPr lang="en-US" dirty="0">
                <a:solidFill>
                  <a:srgbClr val="666600"/>
                </a:solidFill>
              </a:rPr>
              <a:t>}</a:t>
            </a:r>
            <a:r>
              <a:rPr lang="en-US" dirty="0">
                <a:solidFill>
                  <a:srgbClr val="000000"/>
                </a:solidFill>
              </a:rPr>
              <a:t> </a:t>
            </a:r>
            <a:endParaRPr lang="en-US" dirty="0"/>
          </a:p>
        </p:txBody>
      </p:sp>
      <p:sp>
        <p:nvSpPr>
          <p:cNvPr id="11" name="Rectangle 10">
            <a:extLst>
              <a:ext uri="{FF2B5EF4-FFF2-40B4-BE49-F238E27FC236}">
                <a16:creationId xmlns:a16="http://schemas.microsoft.com/office/drawing/2014/main" id="{98418D55-0E36-9541-BF3B-FB8B7118325E}"/>
              </a:ext>
            </a:extLst>
          </p:cNvPr>
          <p:cNvSpPr/>
          <p:nvPr/>
        </p:nvSpPr>
        <p:spPr>
          <a:xfrm>
            <a:off x="2337117" y="4903628"/>
            <a:ext cx="2488566" cy="369332"/>
          </a:xfrm>
          <a:prstGeom prst="rect">
            <a:avLst/>
          </a:prstGeom>
        </p:spPr>
        <p:txBody>
          <a:bodyPr wrap="none">
            <a:spAutoFit/>
          </a:bodyPr>
          <a:lstStyle/>
          <a:p>
            <a:r>
              <a:rPr lang="en-US" dirty="0" err="1">
                <a:solidFill>
                  <a:srgbClr val="660066"/>
                </a:solidFill>
              </a:rPr>
              <a:t>Product</a:t>
            </a:r>
            <a:r>
              <a:rPr lang="en-US" dirty="0" err="1">
                <a:solidFill>
                  <a:srgbClr val="666600"/>
                </a:solidFill>
              </a:rPr>
              <a:t>.</a:t>
            </a:r>
            <a:r>
              <a:rPr lang="en-US" dirty="0" err="1">
                <a:solidFill>
                  <a:srgbClr val="000000"/>
                </a:solidFill>
              </a:rPr>
              <a:t>showListStore</a:t>
            </a:r>
            <a:r>
              <a:rPr lang="en-US" dirty="0">
                <a:solidFill>
                  <a:srgbClr val="666600"/>
                </a:solidFill>
              </a:rPr>
              <a:t>();</a:t>
            </a:r>
            <a:endParaRPr lang="en-US" dirty="0"/>
          </a:p>
        </p:txBody>
      </p:sp>
      <p:sp>
        <p:nvSpPr>
          <p:cNvPr id="12" name="Rectangle 11">
            <a:extLst>
              <a:ext uri="{FF2B5EF4-FFF2-40B4-BE49-F238E27FC236}">
                <a16:creationId xmlns:a16="http://schemas.microsoft.com/office/drawing/2014/main" id="{6A3D698B-F69C-E94E-926C-D6D8408A4CD6}"/>
              </a:ext>
            </a:extLst>
          </p:cNvPr>
          <p:cNvSpPr/>
          <p:nvPr/>
        </p:nvSpPr>
        <p:spPr>
          <a:xfrm>
            <a:off x="6048983" y="2356994"/>
            <a:ext cx="6096000" cy="2308324"/>
          </a:xfrm>
          <a:prstGeom prst="rect">
            <a:avLst/>
          </a:prstGeom>
        </p:spPr>
        <p:txBody>
          <a:bodyPr>
            <a:spAutoFit/>
          </a:bodyPr>
          <a:lstStyle/>
          <a:p>
            <a:r>
              <a:rPr lang="en-US" dirty="0">
                <a:solidFill>
                  <a:srgbClr val="880000"/>
                </a:solidFill>
              </a:rPr>
              <a:t>//getter</a:t>
            </a:r>
            <a:r>
              <a:rPr lang="en-US" dirty="0">
                <a:solidFill>
                  <a:srgbClr val="000000"/>
                </a:solidFill>
              </a:rPr>
              <a:t> </a:t>
            </a:r>
          </a:p>
          <a:p>
            <a:r>
              <a:rPr lang="en-US" dirty="0">
                <a:solidFill>
                  <a:srgbClr val="000088"/>
                </a:solidFill>
              </a:rPr>
              <a:t>get</a:t>
            </a:r>
            <a:r>
              <a:rPr lang="en-US" dirty="0">
                <a:solidFill>
                  <a:srgbClr val="000000"/>
                </a:solidFill>
              </a:rPr>
              <a:t> </a:t>
            </a:r>
            <a:r>
              <a:rPr lang="en-US" dirty="0" err="1">
                <a:solidFill>
                  <a:srgbClr val="000000"/>
                </a:solidFill>
              </a:rPr>
              <a:t>nameProduct</a:t>
            </a:r>
            <a:r>
              <a:rPr lang="en-US" dirty="0">
                <a:solidFill>
                  <a:srgbClr val="000000"/>
                </a:solidFill>
              </a:rPr>
              <a:t> </a:t>
            </a:r>
            <a:r>
              <a:rPr lang="en-US" dirty="0">
                <a:solidFill>
                  <a:srgbClr val="666600"/>
                </a:solidFill>
              </a:rPr>
              <a:t>{</a:t>
            </a:r>
            <a:r>
              <a:rPr lang="en-US" dirty="0">
                <a:solidFill>
                  <a:srgbClr val="000000"/>
                </a:solidFill>
              </a:rPr>
              <a:t> </a:t>
            </a:r>
          </a:p>
          <a:p>
            <a:r>
              <a:rPr lang="en-US" dirty="0">
                <a:solidFill>
                  <a:srgbClr val="000000"/>
                </a:solidFill>
              </a:rPr>
              <a:t>   </a:t>
            </a:r>
            <a:r>
              <a:rPr lang="en-US" dirty="0">
                <a:solidFill>
                  <a:srgbClr val="000088"/>
                </a:solidFill>
              </a:rPr>
              <a:t>return</a:t>
            </a:r>
            <a:r>
              <a:rPr lang="en-US" dirty="0">
                <a:solidFill>
                  <a:srgbClr val="000000"/>
                </a:solidFill>
              </a:rPr>
              <a:t> </a:t>
            </a:r>
            <a:r>
              <a:rPr lang="en-US" dirty="0" err="1">
                <a:solidFill>
                  <a:srgbClr val="000088"/>
                </a:solidFill>
              </a:rPr>
              <a:t>this</a:t>
            </a:r>
            <a:r>
              <a:rPr lang="en-US" dirty="0" err="1">
                <a:solidFill>
                  <a:srgbClr val="666600"/>
                </a:solidFill>
              </a:rPr>
              <a:t>.</a:t>
            </a:r>
            <a:r>
              <a:rPr lang="en-US" dirty="0" err="1">
                <a:solidFill>
                  <a:srgbClr val="000000"/>
                </a:solidFill>
              </a:rPr>
              <a:t>name</a:t>
            </a:r>
            <a:r>
              <a:rPr lang="en-US" dirty="0">
                <a:solidFill>
                  <a:srgbClr val="666600"/>
                </a:solidFill>
              </a:rPr>
              <a:t>;</a:t>
            </a:r>
            <a:r>
              <a:rPr lang="en-US" dirty="0">
                <a:solidFill>
                  <a:srgbClr val="000000"/>
                </a:solidFill>
              </a:rPr>
              <a:t> </a:t>
            </a:r>
          </a:p>
          <a:p>
            <a:r>
              <a:rPr lang="en-US" dirty="0">
                <a:solidFill>
                  <a:srgbClr val="666600"/>
                </a:solidFill>
              </a:rPr>
              <a:t>}</a:t>
            </a:r>
            <a:r>
              <a:rPr lang="en-US" dirty="0">
                <a:solidFill>
                  <a:srgbClr val="000000"/>
                </a:solidFill>
              </a:rPr>
              <a:t> </a:t>
            </a:r>
          </a:p>
          <a:p>
            <a:r>
              <a:rPr lang="en-US" dirty="0">
                <a:solidFill>
                  <a:srgbClr val="880000"/>
                </a:solidFill>
              </a:rPr>
              <a:t>//</a:t>
            </a:r>
            <a:r>
              <a:rPr lang="en-US" dirty="0" err="1">
                <a:solidFill>
                  <a:srgbClr val="880000"/>
                </a:solidFill>
              </a:rPr>
              <a:t>Hàm</a:t>
            </a:r>
            <a:r>
              <a:rPr lang="en-US" dirty="0">
                <a:solidFill>
                  <a:srgbClr val="880000"/>
                </a:solidFill>
              </a:rPr>
              <a:t> setter</a:t>
            </a:r>
            <a:r>
              <a:rPr lang="en-US" dirty="0">
                <a:solidFill>
                  <a:srgbClr val="000000"/>
                </a:solidFill>
              </a:rPr>
              <a:t> </a:t>
            </a:r>
          </a:p>
          <a:p>
            <a:r>
              <a:rPr lang="en-US" dirty="0">
                <a:solidFill>
                  <a:srgbClr val="000088"/>
                </a:solidFill>
              </a:rPr>
              <a:t>set</a:t>
            </a:r>
            <a:r>
              <a:rPr lang="en-US" dirty="0">
                <a:solidFill>
                  <a:srgbClr val="000000"/>
                </a:solidFill>
              </a:rPr>
              <a:t> </a:t>
            </a:r>
            <a:r>
              <a:rPr lang="en-US" dirty="0" err="1">
                <a:solidFill>
                  <a:srgbClr val="000000"/>
                </a:solidFill>
              </a:rPr>
              <a:t>nameProduct</a:t>
            </a:r>
            <a:r>
              <a:rPr lang="en-US" dirty="0">
                <a:solidFill>
                  <a:srgbClr val="666600"/>
                </a:solidFill>
              </a:rPr>
              <a:t>(</a:t>
            </a:r>
            <a:r>
              <a:rPr lang="en-US" dirty="0">
                <a:solidFill>
                  <a:srgbClr val="000000"/>
                </a:solidFill>
              </a:rPr>
              <a:t>name</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p>
          <a:p>
            <a:r>
              <a:rPr lang="en-US" dirty="0" err="1">
                <a:solidFill>
                  <a:srgbClr val="000088"/>
                </a:solidFill>
              </a:rPr>
              <a:t>this</a:t>
            </a:r>
            <a:r>
              <a:rPr lang="en-US" dirty="0" err="1">
                <a:solidFill>
                  <a:srgbClr val="666600"/>
                </a:solidFill>
              </a:rPr>
              <a:t>.</a:t>
            </a:r>
            <a:r>
              <a:rPr lang="en-US" dirty="0" err="1">
                <a:solidFill>
                  <a:srgbClr val="000000"/>
                </a:solidFill>
              </a:rPr>
              <a:t>name</a:t>
            </a:r>
            <a:r>
              <a:rPr lang="en-US" dirty="0">
                <a:solidFill>
                  <a:srgbClr val="000000"/>
                </a:solidFill>
              </a:rPr>
              <a:t> </a:t>
            </a:r>
            <a:r>
              <a:rPr lang="en-US" dirty="0">
                <a:solidFill>
                  <a:srgbClr val="666600"/>
                </a:solidFill>
              </a:rPr>
              <a:t>=</a:t>
            </a:r>
            <a:r>
              <a:rPr lang="en-US" dirty="0">
                <a:solidFill>
                  <a:srgbClr val="000000"/>
                </a:solidFill>
              </a:rPr>
              <a:t> name</a:t>
            </a:r>
            <a:r>
              <a:rPr lang="en-US" dirty="0">
                <a:solidFill>
                  <a:srgbClr val="666600"/>
                </a:solidFill>
              </a:rPr>
              <a:t>;</a:t>
            </a:r>
            <a:r>
              <a:rPr lang="en-US" dirty="0">
                <a:solidFill>
                  <a:srgbClr val="000000"/>
                </a:solidFill>
              </a:rPr>
              <a:t> </a:t>
            </a:r>
          </a:p>
          <a:p>
            <a:r>
              <a:rPr lang="en-US" dirty="0">
                <a:solidFill>
                  <a:srgbClr val="000000"/>
                </a:solidFill>
              </a:rPr>
              <a:t> </a:t>
            </a:r>
            <a:r>
              <a:rPr lang="en-US" dirty="0">
                <a:solidFill>
                  <a:srgbClr val="666600"/>
                </a:solidFill>
              </a:rPr>
              <a:t>}</a:t>
            </a:r>
            <a:endParaRPr lang="en-US" dirty="0"/>
          </a:p>
        </p:txBody>
      </p:sp>
      <p:sp>
        <p:nvSpPr>
          <p:cNvPr id="13" name="Rectangle 12">
            <a:extLst>
              <a:ext uri="{FF2B5EF4-FFF2-40B4-BE49-F238E27FC236}">
                <a16:creationId xmlns:a16="http://schemas.microsoft.com/office/drawing/2014/main" id="{22132741-FEB1-A349-9A6F-6D01CE29614F}"/>
              </a:ext>
            </a:extLst>
          </p:cNvPr>
          <p:cNvSpPr/>
          <p:nvPr/>
        </p:nvSpPr>
        <p:spPr>
          <a:xfrm>
            <a:off x="5715000" y="4665267"/>
            <a:ext cx="6096000" cy="923330"/>
          </a:xfrm>
          <a:prstGeom prst="rect">
            <a:avLst/>
          </a:prstGeom>
        </p:spPr>
        <p:txBody>
          <a:bodyPr>
            <a:spAutoFit/>
          </a:bodyPr>
          <a:lstStyle/>
          <a:p>
            <a:r>
              <a:rPr lang="en-US" dirty="0" err="1">
                <a:solidFill>
                  <a:srgbClr val="000000"/>
                </a:solidFill>
              </a:rPr>
              <a:t>product</a:t>
            </a:r>
            <a:r>
              <a:rPr lang="en-US" dirty="0" err="1">
                <a:solidFill>
                  <a:srgbClr val="666600"/>
                </a:solidFill>
              </a:rPr>
              <a:t>.</a:t>
            </a:r>
            <a:r>
              <a:rPr lang="en-US" dirty="0" err="1">
                <a:solidFill>
                  <a:srgbClr val="000000"/>
                </a:solidFill>
              </a:rPr>
              <a:t>nameProduct</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008800"/>
                </a:solidFill>
              </a:rPr>
              <a:t>"Galaxy S6"</a:t>
            </a:r>
            <a:r>
              <a:rPr lang="en-US" dirty="0">
                <a:solidFill>
                  <a:srgbClr val="666600"/>
                </a:solidFill>
              </a:rPr>
              <a:t>;</a:t>
            </a:r>
            <a:r>
              <a:rPr lang="en-US" dirty="0">
                <a:solidFill>
                  <a:srgbClr val="000000"/>
                </a:solidFill>
              </a:rPr>
              <a:t> </a:t>
            </a:r>
            <a:r>
              <a:rPr lang="en-US" dirty="0">
                <a:solidFill>
                  <a:srgbClr val="880000"/>
                </a:solidFill>
              </a:rPr>
              <a:t>//</a:t>
            </a:r>
            <a:r>
              <a:rPr lang="en-US" dirty="0" err="1">
                <a:solidFill>
                  <a:srgbClr val="880000"/>
                </a:solidFill>
              </a:rPr>
              <a:t>Gọi</a:t>
            </a:r>
            <a:r>
              <a:rPr lang="en-US" dirty="0">
                <a:solidFill>
                  <a:srgbClr val="880000"/>
                </a:solidFill>
              </a:rPr>
              <a:t> </a:t>
            </a:r>
            <a:r>
              <a:rPr lang="en-US" dirty="0" err="1">
                <a:solidFill>
                  <a:srgbClr val="880000"/>
                </a:solidFill>
              </a:rPr>
              <a:t>đến</a:t>
            </a:r>
            <a:r>
              <a:rPr lang="en-US" dirty="0">
                <a:solidFill>
                  <a:srgbClr val="880000"/>
                </a:solidFill>
              </a:rPr>
              <a:t> </a:t>
            </a:r>
            <a:r>
              <a:rPr lang="en-US" dirty="0" err="1">
                <a:solidFill>
                  <a:srgbClr val="880000"/>
                </a:solidFill>
              </a:rPr>
              <a:t>hàm</a:t>
            </a:r>
            <a:r>
              <a:rPr lang="en-US" dirty="0">
                <a:solidFill>
                  <a:srgbClr val="880000"/>
                </a:solidFill>
              </a:rPr>
              <a:t> Setter </a:t>
            </a:r>
            <a:r>
              <a:rPr lang="en-US" dirty="0" err="1">
                <a:solidFill>
                  <a:srgbClr val="880000"/>
                </a:solidFill>
              </a:rPr>
              <a:t>nameProduct</a:t>
            </a:r>
            <a:r>
              <a:rPr lang="en-US" dirty="0">
                <a:solidFill>
                  <a:srgbClr val="000000"/>
                </a:solidFill>
              </a:rPr>
              <a:t> </a:t>
            </a:r>
          </a:p>
          <a:p>
            <a:r>
              <a:rPr lang="en-US" dirty="0" err="1">
                <a:solidFill>
                  <a:srgbClr val="000088"/>
                </a:solidFill>
              </a:rPr>
              <a:t>var</a:t>
            </a:r>
            <a:r>
              <a:rPr lang="en-US" dirty="0">
                <a:solidFill>
                  <a:srgbClr val="000000"/>
                </a:solidFill>
              </a:rPr>
              <a:t> info </a:t>
            </a:r>
            <a:r>
              <a:rPr lang="en-US" dirty="0">
                <a:solidFill>
                  <a:srgbClr val="666600"/>
                </a:solidFill>
              </a:rPr>
              <a:t>=</a:t>
            </a:r>
            <a:r>
              <a:rPr lang="en-US" dirty="0">
                <a:solidFill>
                  <a:srgbClr val="000000"/>
                </a:solidFill>
              </a:rPr>
              <a:t> </a:t>
            </a:r>
            <a:r>
              <a:rPr lang="en-US" dirty="0" err="1">
                <a:solidFill>
                  <a:srgbClr val="000000"/>
                </a:solidFill>
              </a:rPr>
              <a:t>product</a:t>
            </a:r>
            <a:r>
              <a:rPr lang="en-US" dirty="0" err="1">
                <a:solidFill>
                  <a:srgbClr val="666600"/>
                </a:solidFill>
              </a:rPr>
              <a:t>.</a:t>
            </a:r>
            <a:r>
              <a:rPr lang="en-US" dirty="0" err="1">
                <a:solidFill>
                  <a:srgbClr val="000000"/>
                </a:solidFill>
              </a:rPr>
              <a:t>nameProduct</a:t>
            </a:r>
            <a:r>
              <a:rPr lang="en-US" dirty="0">
                <a:solidFill>
                  <a:srgbClr val="666600"/>
                </a:solidFill>
              </a:rPr>
              <a:t>;</a:t>
            </a:r>
            <a:r>
              <a:rPr lang="en-US" dirty="0">
                <a:solidFill>
                  <a:srgbClr val="000000"/>
                </a:solidFill>
              </a:rPr>
              <a:t> </a:t>
            </a:r>
            <a:r>
              <a:rPr lang="en-US" dirty="0">
                <a:solidFill>
                  <a:srgbClr val="880000"/>
                </a:solidFill>
              </a:rPr>
              <a:t>//</a:t>
            </a:r>
            <a:r>
              <a:rPr lang="en-US" dirty="0" err="1">
                <a:solidFill>
                  <a:srgbClr val="880000"/>
                </a:solidFill>
              </a:rPr>
              <a:t>Gọi</a:t>
            </a:r>
            <a:r>
              <a:rPr lang="en-US" dirty="0">
                <a:solidFill>
                  <a:srgbClr val="880000"/>
                </a:solidFill>
              </a:rPr>
              <a:t> </a:t>
            </a:r>
            <a:r>
              <a:rPr lang="en-US" dirty="0" err="1">
                <a:solidFill>
                  <a:srgbClr val="880000"/>
                </a:solidFill>
              </a:rPr>
              <a:t>đến</a:t>
            </a:r>
            <a:r>
              <a:rPr lang="en-US" dirty="0">
                <a:solidFill>
                  <a:srgbClr val="880000"/>
                </a:solidFill>
              </a:rPr>
              <a:t> Getter</a:t>
            </a:r>
            <a:endParaRPr lang="en-US" dirty="0"/>
          </a:p>
        </p:txBody>
      </p:sp>
    </p:spTree>
    <p:extLst>
      <p:ext uri="{BB962C8B-B14F-4D97-AF65-F5344CB8AC3E}">
        <p14:creationId xmlns:p14="http://schemas.microsoft.com/office/powerpoint/2010/main" val="3430637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94654-5380-174C-829D-C8F0201F7CB0}"/>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8" name="Content Placeholder 7">
            <a:extLst>
              <a:ext uri="{FF2B5EF4-FFF2-40B4-BE49-F238E27FC236}">
                <a16:creationId xmlns:a16="http://schemas.microsoft.com/office/drawing/2014/main" id="{322270F0-2F62-EF4C-ABC6-154B6939334A}"/>
              </a:ext>
            </a:extLst>
          </p:cNvPr>
          <p:cNvSpPr>
            <a:spLocks noGrp="1"/>
          </p:cNvSpPr>
          <p:nvPr>
            <p:ph idx="1"/>
          </p:nvPr>
        </p:nvSpPr>
        <p:spPr/>
        <p:txBody>
          <a:bodyPr>
            <a:normAutofit/>
          </a:bodyPr>
          <a:lstStyle/>
          <a:p>
            <a:r>
              <a:rPr lang="en-US" dirty="0" err="1"/>
              <a:t>Cấu</a:t>
            </a:r>
            <a:r>
              <a:rPr lang="en-US" dirty="0"/>
              <a:t> </a:t>
            </a:r>
            <a:r>
              <a:rPr lang="en-US" dirty="0" err="1"/>
              <a:t>trúc</a:t>
            </a:r>
            <a:r>
              <a:rPr lang="en-US" dirty="0"/>
              <a:t> </a:t>
            </a:r>
            <a:r>
              <a:rPr lang="en-US" dirty="0" err="1"/>
              <a:t>dữ</a:t>
            </a:r>
            <a:r>
              <a:rPr lang="en-US" dirty="0"/>
              <a:t> </a:t>
            </a:r>
            <a:r>
              <a:rPr lang="en-US" dirty="0" err="1"/>
              <a:t>liệu</a:t>
            </a:r>
            <a:endParaRPr lang="en-US" dirty="0"/>
          </a:p>
          <a:p>
            <a:pPr lvl="1"/>
            <a:r>
              <a:rPr lang="en-US" dirty="0" err="1"/>
              <a:t>Enum</a:t>
            </a:r>
            <a:endParaRPr lang="en-US" dirty="0"/>
          </a:p>
        </p:txBody>
      </p:sp>
      <p:sp>
        <p:nvSpPr>
          <p:cNvPr id="5" name="Date Placeholder 4">
            <a:extLst>
              <a:ext uri="{FF2B5EF4-FFF2-40B4-BE49-F238E27FC236}">
                <a16:creationId xmlns:a16="http://schemas.microsoft.com/office/drawing/2014/main" id="{C4123B2A-39F7-8C43-B189-7DAC46F9D001}"/>
              </a:ext>
            </a:extLst>
          </p:cNvPr>
          <p:cNvSpPr>
            <a:spLocks noGrp="1"/>
          </p:cNvSpPr>
          <p:nvPr>
            <p:ph type="dt" sz="half" idx="10"/>
          </p:nvPr>
        </p:nvSpPr>
        <p:spPr/>
        <p:txBody>
          <a:bodyPr/>
          <a:lstStyle/>
          <a:p>
            <a:fld id="{1397ACBB-0B87-2940-9788-911F6242FBB3}" type="datetime1">
              <a:rPr lang="en-US" smtClean="0"/>
              <a:t>4/26/21</a:t>
            </a:fld>
            <a:endParaRPr lang="en-US"/>
          </a:p>
        </p:txBody>
      </p:sp>
      <p:sp>
        <p:nvSpPr>
          <p:cNvPr id="6" name="Footer Placeholder 5">
            <a:extLst>
              <a:ext uri="{FF2B5EF4-FFF2-40B4-BE49-F238E27FC236}">
                <a16:creationId xmlns:a16="http://schemas.microsoft.com/office/drawing/2014/main" id="{CFAFA24F-5617-E94F-BC14-7E554B563D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DF2F86-F95D-2644-8AC9-45AC55F67E82}"/>
              </a:ext>
            </a:extLst>
          </p:cNvPr>
          <p:cNvSpPr>
            <a:spLocks noGrp="1"/>
          </p:cNvSpPr>
          <p:nvPr>
            <p:ph type="sldNum" sz="quarter" idx="12"/>
          </p:nvPr>
        </p:nvSpPr>
        <p:spPr/>
        <p:txBody>
          <a:bodyPr/>
          <a:lstStyle/>
          <a:p>
            <a:fld id="{0E9BF5F7-54E5-E744-A88D-9321BE78B3F4}" type="slidenum">
              <a:rPr lang="en-US" smtClean="0"/>
              <a:t>19</a:t>
            </a:fld>
            <a:endParaRPr lang="en-US"/>
          </a:p>
        </p:txBody>
      </p:sp>
      <p:sp>
        <p:nvSpPr>
          <p:cNvPr id="9" name="Rectangle 8">
            <a:extLst>
              <a:ext uri="{FF2B5EF4-FFF2-40B4-BE49-F238E27FC236}">
                <a16:creationId xmlns:a16="http://schemas.microsoft.com/office/drawing/2014/main" id="{4CA1CBAB-A9AE-B440-8B40-73DC992BA64F}"/>
              </a:ext>
            </a:extLst>
          </p:cNvPr>
          <p:cNvSpPr/>
          <p:nvPr/>
        </p:nvSpPr>
        <p:spPr>
          <a:xfrm>
            <a:off x="4038600" y="2816317"/>
            <a:ext cx="4103559" cy="369332"/>
          </a:xfrm>
          <a:prstGeom prst="rect">
            <a:avLst/>
          </a:prstGeom>
        </p:spPr>
        <p:txBody>
          <a:bodyPr wrap="none">
            <a:spAutoFit/>
          </a:bodyPr>
          <a:lstStyle/>
          <a:p>
            <a:r>
              <a:rPr lang="en-US" dirty="0" err="1">
                <a:solidFill>
                  <a:srgbClr val="000088"/>
                </a:solidFill>
              </a:rPr>
              <a:t>enum</a:t>
            </a:r>
            <a:r>
              <a:rPr lang="en-US" dirty="0">
                <a:solidFill>
                  <a:srgbClr val="000000"/>
                </a:solidFill>
              </a:rPr>
              <a:t> </a:t>
            </a:r>
            <a:r>
              <a:rPr lang="en-US" dirty="0" err="1">
                <a:solidFill>
                  <a:srgbClr val="660066"/>
                </a:solidFill>
              </a:rPr>
              <a:t>UserGroup</a:t>
            </a:r>
            <a:r>
              <a:rPr lang="en-US" dirty="0">
                <a:solidFill>
                  <a:srgbClr val="000000"/>
                </a:solidFill>
              </a:rPr>
              <a:t> </a:t>
            </a:r>
            <a:r>
              <a:rPr lang="en-US" dirty="0">
                <a:solidFill>
                  <a:srgbClr val="666600"/>
                </a:solidFill>
              </a:rPr>
              <a:t>{</a:t>
            </a:r>
            <a:r>
              <a:rPr lang="en-US" dirty="0">
                <a:solidFill>
                  <a:srgbClr val="000000"/>
                </a:solidFill>
              </a:rPr>
              <a:t>guest</a:t>
            </a:r>
            <a:r>
              <a:rPr lang="en-US" dirty="0">
                <a:solidFill>
                  <a:srgbClr val="666600"/>
                </a:solidFill>
              </a:rPr>
              <a:t>,</a:t>
            </a:r>
            <a:r>
              <a:rPr lang="en-US" dirty="0">
                <a:solidFill>
                  <a:srgbClr val="000000"/>
                </a:solidFill>
              </a:rPr>
              <a:t> member</a:t>
            </a:r>
            <a:r>
              <a:rPr lang="en-US" dirty="0">
                <a:solidFill>
                  <a:srgbClr val="666600"/>
                </a:solidFill>
              </a:rPr>
              <a:t>,</a:t>
            </a:r>
            <a:r>
              <a:rPr lang="en-US" dirty="0">
                <a:solidFill>
                  <a:srgbClr val="000000"/>
                </a:solidFill>
              </a:rPr>
              <a:t> admin</a:t>
            </a:r>
            <a:r>
              <a:rPr lang="en-US" dirty="0">
                <a:solidFill>
                  <a:srgbClr val="666600"/>
                </a:solidFill>
              </a:rPr>
              <a:t>}</a:t>
            </a:r>
            <a:endParaRPr lang="en-US" dirty="0"/>
          </a:p>
        </p:txBody>
      </p:sp>
      <p:sp>
        <p:nvSpPr>
          <p:cNvPr id="10" name="Rectangle 9">
            <a:extLst>
              <a:ext uri="{FF2B5EF4-FFF2-40B4-BE49-F238E27FC236}">
                <a16:creationId xmlns:a16="http://schemas.microsoft.com/office/drawing/2014/main" id="{1556B161-51C1-4047-9CF8-F892E785EA76}"/>
              </a:ext>
            </a:extLst>
          </p:cNvPr>
          <p:cNvSpPr/>
          <p:nvPr/>
        </p:nvSpPr>
        <p:spPr>
          <a:xfrm>
            <a:off x="4224291" y="3291447"/>
            <a:ext cx="4544438" cy="2308324"/>
          </a:xfrm>
          <a:prstGeom prst="rect">
            <a:avLst/>
          </a:prstGeom>
        </p:spPr>
        <p:txBody>
          <a:bodyPr wrap="square">
            <a:spAutoFit/>
          </a:bodyPr>
          <a:lstStyle/>
          <a:p>
            <a:r>
              <a:rPr lang="en-US" dirty="0" err="1">
                <a:solidFill>
                  <a:srgbClr val="000088"/>
                </a:solidFill>
              </a:rPr>
              <a:t>var</a:t>
            </a:r>
            <a:r>
              <a:rPr lang="en-US" dirty="0">
                <a:solidFill>
                  <a:srgbClr val="000000"/>
                </a:solidFill>
              </a:rPr>
              <a:t> </a:t>
            </a:r>
            <a:r>
              <a:rPr lang="en-US" dirty="0" err="1">
                <a:solidFill>
                  <a:srgbClr val="000000"/>
                </a:solidFill>
              </a:rPr>
              <a:t>user_group</a:t>
            </a:r>
            <a:r>
              <a:rPr lang="en-US" dirty="0">
                <a:solidFill>
                  <a:srgbClr val="000000"/>
                </a:solidFill>
              </a:rPr>
              <a:t> </a:t>
            </a:r>
            <a:r>
              <a:rPr lang="en-US" dirty="0">
                <a:solidFill>
                  <a:srgbClr val="666600"/>
                </a:solidFill>
              </a:rPr>
              <a:t>=</a:t>
            </a:r>
            <a:r>
              <a:rPr lang="en-US" dirty="0">
                <a:solidFill>
                  <a:srgbClr val="000000"/>
                </a:solidFill>
              </a:rPr>
              <a:t> </a:t>
            </a:r>
            <a:r>
              <a:rPr lang="en-US" dirty="0" err="1">
                <a:solidFill>
                  <a:srgbClr val="660066"/>
                </a:solidFill>
              </a:rPr>
              <a:t>UserGroup</a:t>
            </a:r>
            <a:r>
              <a:rPr lang="en-US" dirty="0" err="1">
                <a:solidFill>
                  <a:srgbClr val="666600"/>
                </a:solidFill>
              </a:rPr>
              <a:t>.</a:t>
            </a:r>
            <a:r>
              <a:rPr lang="en-US" dirty="0" err="1">
                <a:solidFill>
                  <a:srgbClr val="000000"/>
                </a:solidFill>
              </a:rPr>
              <a:t>admin</a:t>
            </a:r>
            <a:r>
              <a:rPr lang="en-US" dirty="0">
                <a:solidFill>
                  <a:srgbClr val="666600"/>
                </a:solidFill>
              </a:rPr>
              <a:t>;</a:t>
            </a:r>
            <a:r>
              <a:rPr lang="en-US" dirty="0">
                <a:solidFill>
                  <a:srgbClr val="000000"/>
                </a:solidFill>
              </a:rPr>
              <a:t> </a:t>
            </a:r>
          </a:p>
          <a:p>
            <a:r>
              <a:rPr lang="en-US" dirty="0">
                <a:solidFill>
                  <a:srgbClr val="000088"/>
                </a:solidFill>
              </a:rPr>
              <a:t>switch</a:t>
            </a:r>
            <a:r>
              <a:rPr lang="en-US" dirty="0">
                <a:solidFill>
                  <a:srgbClr val="000000"/>
                </a:solidFill>
              </a:rPr>
              <a:t> </a:t>
            </a:r>
            <a:r>
              <a:rPr lang="en-US" dirty="0">
                <a:solidFill>
                  <a:srgbClr val="666600"/>
                </a:solidFill>
              </a:rPr>
              <a:t>(</a:t>
            </a:r>
            <a:r>
              <a:rPr lang="en-US" dirty="0" err="1">
                <a:solidFill>
                  <a:srgbClr val="000000"/>
                </a:solidFill>
              </a:rPr>
              <a:t>user_group</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p>
          <a:p>
            <a:r>
              <a:rPr lang="en-US" dirty="0">
                <a:solidFill>
                  <a:srgbClr val="000088"/>
                </a:solidFill>
              </a:rPr>
              <a:t>case</a:t>
            </a:r>
            <a:r>
              <a:rPr lang="en-US" dirty="0">
                <a:solidFill>
                  <a:srgbClr val="000000"/>
                </a:solidFill>
              </a:rPr>
              <a:t> </a:t>
            </a:r>
            <a:r>
              <a:rPr lang="en-US" dirty="0" err="1">
                <a:solidFill>
                  <a:srgbClr val="660066"/>
                </a:solidFill>
              </a:rPr>
              <a:t>UserGroup</a:t>
            </a:r>
            <a:r>
              <a:rPr lang="en-US" dirty="0" err="1">
                <a:solidFill>
                  <a:srgbClr val="666600"/>
                </a:solidFill>
              </a:rPr>
              <a:t>.</a:t>
            </a:r>
            <a:r>
              <a:rPr lang="en-US" dirty="0" err="1">
                <a:solidFill>
                  <a:srgbClr val="000000"/>
                </a:solidFill>
              </a:rPr>
              <a:t>admin</a:t>
            </a:r>
            <a:r>
              <a:rPr lang="en-US" dirty="0">
                <a:solidFill>
                  <a:srgbClr val="666600"/>
                </a:solidFill>
              </a:rPr>
              <a:t>:</a:t>
            </a:r>
            <a:r>
              <a:rPr lang="en-US" dirty="0">
                <a:solidFill>
                  <a:srgbClr val="000000"/>
                </a:solidFill>
              </a:rPr>
              <a:t> </a:t>
            </a:r>
          </a:p>
          <a:p>
            <a:r>
              <a:rPr lang="en-US" dirty="0">
                <a:solidFill>
                  <a:srgbClr val="000000"/>
                </a:solidFill>
              </a:rPr>
              <a:t>    print</a:t>
            </a:r>
            <a:r>
              <a:rPr lang="en-US" dirty="0">
                <a:solidFill>
                  <a:srgbClr val="666600"/>
                </a:solidFill>
              </a:rPr>
              <a:t>(</a:t>
            </a:r>
            <a:r>
              <a:rPr lang="en-US" dirty="0">
                <a:solidFill>
                  <a:srgbClr val="008800"/>
                </a:solidFill>
              </a:rPr>
              <a:t>'</a:t>
            </a:r>
            <a:r>
              <a:rPr lang="en-US" dirty="0" err="1">
                <a:solidFill>
                  <a:srgbClr val="008800"/>
                </a:solidFill>
              </a:rPr>
              <a:t>Quản</a:t>
            </a:r>
            <a:r>
              <a:rPr lang="en-US" dirty="0">
                <a:solidFill>
                  <a:srgbClr val="008800"/>
                </a:solidFill>
              </a:rPr>
              <a:t> </a:t>
            </a:r>
            <a:r>
              <a:rPr lang="en-US" dirty="0" err="1">
                <a:solidFill>
                  <a:srgbClr val="008800"/>
                </a:solidFill>
              </a:rPr>
              <a:t>trị</a:t>
            </a:r>
            <a:r>
              <a:rPr lang="en-US" dirty="0">
                <a:solidFill>
                  <a:srgbClr val="008800"/>
                </a:solidFill>
              </a:rPr>
              <a:t> </a:t>
            </a:r>
            <a:r>
              <a:rPr lang="en-US" dirty="0" err="1">
                <a:solidFill>
                  <a:srgbClr val="008800"/>
                </a:solidFill>
              </a:rPr>
              <a:t>hệ</a:t>
            </a:r>
            <a:r>
              <a:rPr lang="en-US" dirty="0">
                <a:solidFill>
                  <a:srgbClr val="008800"/>
                </a:solidFill>
              </a:rPr>
              <a:t> </a:t>
            </a:r>
            <a:r>
              <a:rPr lang="en-US" dirty="0" err="1">
                <a:solidFill>
                  <a:srgbClr val="008800"/>
                </a:solidFill>
              </a:rPr>
              <a:t>thống</a:t>
            </a:r>
            <a:r>
              <a:rPr lang="en-US" dirty="0">
                <a:solidFill>
                  <a:srgbClr val="008800"/>
                </a:solidFill>
              </a:rPr>
              <a:t>’</a:t>
            </a:r>
            <a:r>
              <a:rPr lang="en-US" dirty="0">
                <a:solidFill>
                  <a:srgbClr val="666600"/>
                </a:solidFill>
              </a:rPr>
              <a:t>);</a:t>
            </a:r>
            <a:r>
              <a:rPr lang="en-US" dirty="0">
                <a:solidFill>
                  <a:srgbClr val="000000"/>
                </a:solidFill>
              </a:rPr>
              <a:t> </a:t>
            </a:r>
          </a:p>
          <a:p>
            <a:r>
              <a:rPr lang="en-US" dirty="0">
                <a:solidFill>
                  <a:srgbClr val="000088"/>
                </a:solidFill>
              </a:rPr>
              <a:t>    break</a:t>
            </a:r>
            <a:r>
              <a:rPr lang="en-US" dirty="0">
                <a:solidFill>
                  <a:srgbClr val="666600"/>
                </a:solidFill>
              </a:rPr>
              <a:t>;</a:t>
            </a:r>
            <a:r>
              <a:rPr lang="en-US" dirty="0">
                <a:solidFill>
                  <a:srgbClr val="000000"/>
                </a:solidFill>
              </a:rPr>
              <a:t> </a:t>
            </a:r>
          </a:p>
          <a:p>
            <a:r>
              <a:rPr lang="en-US" dirty="0">
                <a:solidFill>
                  <a:srgbClr val="000088"/>
                </a:solidFill>
              </a:rPr>
              <a:t>case</a:t>
            </a:r>
            <a:r>
              <a:rPr lang="en-US" dirty="0">
                <a:solidFill>
                  <a:srgbClr val="000000"/>
                </a:solidFill>
              </a:rPr>
              <a:t> </a:t>
            </a:r>
            <a:r>
              <a:rPr lang="en-US" dirty="0" err="1">
                <a:solidFill>
                  <a:srgbClr val="660066"/>
                </a:solidFill>
              </a:rPr>
              <a:t>UserGroup</a:t>
            </a:r>
            <a:r>
              <a:rPr lang="en-US" dirty="0" err="1">
                <a:solidFill>
                  <a:srgbClr val="666600"/>
                </a:solidFill>
              </a:rPr>
              <a:t>.</a:t>
            </a:r>
            <a:r>
              <a:rPr lang="en-US" dirty="0" err="1">
                <a:solidFill>
                  <a:srgbClr val="000000"/>
                </a:solidFill>
              </a:rPr>
              <a:t>guest</a:t>
            </a:r>
            <a:r>
              <a:rPr lang="en-US" dirty="0">
                <a:solidFill>
                  <a:srgbClr val="666600"/>
                </a:solidFill>
              </a:rPr>
              <a:t>:</a:t>
            </a:r>
            <a:r>
              <a:rPr lang="en-US" dirty="0">
                <a:solidFill>
                  <a:srgbClr val="000000"/>
                </a:solidFill>
              </a:rPr>
              <a:t> </a:t>
            </a:r>
          </a:p>
          <a:p>
            <a:r>
              <a:rPr lang="en-US" dirty="0">
                <a:solidFill>
                  <a:srgbClr val="000000"/>
                </a:solidFill>
              </a:rPr>
              <a:t>    print</a:t>
            </a:r>
            <a:r>
              <a:rPr lang="en-US" dirty="0">
                <a:solidFill>
                  <a:srgbClr val="666600"/>
                </a:solidFill>
              </a:rPr>
              <a:t>(</a:t>
            </a:r>
            <a:r>
              <a:rPr lang="en-US" dirty="0">
                <a:solidFill>
                  <a:srgbClr val="008800"/>
                </a:solidFill>
              </a:rPr>
              <a:t>'</a:t>
            </a:r>
            <a:r>
              <a:rPr lang="en-US" dirty="0" err="1">
                <a:solidFill>
                  <a:srgbClr val="008800"/>
                </a:solidFill>
              </a:rPr>
              <a:t>Khách</a:t>
            </a:r>
            <a:r>
              <a:rPr lang="en-US" dirty="0">
                <a:solidFill>
                  <a:srgbClr val="008800"/>
                </a:solidFill>
              </a:rPr>
              <a:t>’</a:t>
            </a:r>
            <a:r>
              <a:rPr lang="en-US" dirty="0">
                <a:solidFill>
                  <a:srgbClr val="666600"/>
                </a:solidFill>
              </a:rPr>
              <a:t>);</a:t>
            </a:r>
            <a:r>
              <a:rPr lang="en-US" dirty="0">
                <a:solidFill>
                  <a:srgbClr val="000000"/>
                </a:solidFill>
              </a:rPr>
              <a:t> </a:t>
            </a:r>
          </a:p>
          <a:p>
            <a:r>
              <a:rPr lang="en-US" dirty="0">
                <a:solidFill>
                  <a:srgbClr val="000000"/>
                </a:solidFill>
              </a:rPr>
              <a:t>    </a:t>
            </a:r>
            <a:r>
              <a:rPr lang="en-US" dirty="0">
                <a:solidFill>
                  <a:srgbClr val="000088"/>
                </a:solidFill>
              </a:rPr>
              <a:t>break</a:t>
            </a:r>
            <a:r>
              <a:rPr lang="en-US" dirty="0">
                <a:solidFill>
                  <a:srgbClr val="666600"/>
                </a:solidFill>
              </a:rPr>
              <a:t>;</a:t>
            </a:r>
            <a:r>
              <a:rPr lang="en-US" dirty="0">
                <a:solidFill>
                  <a:srgbClr val="000000"/>
                </a:solidFill>
              </a:rPr>
              <a:t> </a:t>
            </a:r>
            <a:r>
              <a:rPr lang="en-US" dirty="0">
                <a:solidFill>
                  <a:srgbClr val="000088"/>
                </a:solidFill>
              </a:rPr>
              <a:t>default</a:t>
            </a:r>
            <a:r>
              <a:rPr lang="en-US" dirty="0">
                <a:solidFill>
                  <a:srgbClr val="666600"/>
                </a:solidFill>
              </a:rPr>
              <a:t>:</a:t>
            </a:r>
            <a:r>
              <a:rPr lang="en-US" dirty="0">
                <a:solidFill>
                  <a:srgbClr val="000000"/>
                </a:solidFill>
              </a:rPr>
              <a:t> </a:t>
            </a:r>
            <a:r>
              <a:rPr lang="en-US" dirty="0">
                <a:solidFill>
                  <a:srgbClr val="666600"/>
                </a:solidFill>
              </a:rPr>
              <a:t>}</a:t>
            </a:r>
            <a:endParaRPr lang="en-US" dirty="0"/>
          </a:p>
        </p:txBody>
      </p:sp>
    </p:spTree>
    <p:extLst>
      <p:ext uri="{BB962C8B-B14F-4D97-AF65-F5344CB8AC3E}">
        <p14:creationId xmlns:p14="http://schemas.microsoft.com/office/powerpoint/2010/main" val="4277483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D34AF-8B85-5A4D-8F57-CD2337EF5319}"/>
              </a:ext>
            </a:extLst>
          </p:cNvPr>
          <p:cNvSpPr>
            <a:spLocks noGrp="1"/>
          </p:cNvSpPr>
          <p:nvPr>
            <p:ph type="title"/>
          </p:nvPr>
        </p:nvSpPr>
        <p:spPr/>
        <p:txBody>
          <a:bodyPr/>
          <a:lstStyle/>
          <a:p>
            <a:r>
              <a:rPr lang="en-US" dirty="0" err="1"/>
              <a:t>Nội</a:t>
            </a:r>
            <a:r>
              <a:rPr lang="en-US" dirty="0"/>
              <a:t> dung</a:t>
            </a:r>
          </a:p>
        </p:txBody>
      </p:sp>
      <p:sp>
        <p:nvSpPr>
          <p:cNvPr id="3" name="Content Placeholder 2">
            <a:extLst>
              <a:ext uri="{FF2B5EF4-FFF2-40B4-BE49-F238E27FC236}">
                <a16:creationId xmlns:a16="http://schemas.microsoft.com/office/drawing/2014/main" id="{7E351C91-F704-554D-8FFB-2B70C521DD68}"/>
              </a:ext>
            </a:extLst>
          </p:cNvPr>
          <p:cNvSpPr>
            <a:spLocks noGrp="1"/>
          </p:cNvSpPr>
          <p:nvPr>
            <p:ph sz="half" idx="1"/>
          </p:nvPr>
        </p:nvSpPr>
        <p:spPr/>
        <p:txBody>
          <a:bodyPr>
            <a:normAutofit/>
          </a:bodyPr>
          <a:lstStyle/>
          <a:p>
            <a:r>
              <a:rPr lang="en-US" dirty="0" err="1"/>
              <a:t>Phần</a:t>
            </a:r>
            <a:r>
              <a:rPr lang="en-US" dirty="0"/>
              <a:t> 1</a:t>
            </a:r>
          </a:p>
          <a:p>
            <a:pPr lvl="1"/>
            <a:r>
              <a:rPr lang="en-US" dirty="0" err="1"/>
              <a:t>Các</a:t>
            </a:r>
            <a:r>
              <a:rPr lang="en-US" dirty="0"/>
              <a:t> </a:t>
            </a:r>
            <a:r>
              <a:rPr lang="en-US" dirty="0" err="1"/>
              <a:t>xu</a:t>
            </a:r>
            <a:r>
              <a:rPr lang="en-US" dirty="0"/>
              <a:t> </a:t>
            </a:r>
            <a:r>
              <a:rPr lang="en-US" dirty="0" err="1"/>
              <a:t>hướng</a:t>
            </a:r>
            <a:r>
              <a:rPr lang="en-US" dirty="0"/>
              <a:t> </a:t>
            </a:r>
            <a:r>
              <a:rPr lang="en-US" dirty="0" err="1"/>
              <a:t>phát</a:t>
            </a:r>
            <a:r>
              <a:rPr lang="en-US" dirty="0"/>
              <a:t> </a:t>
            </a:r>
            <a:r>
              <a:rPr lang="en-US" dirty="0" err="1"/>
              <a:t>triển</a:t>
            </a:r>
            <a:r>
              <a:rPr lang="en-US" dirty="0"/>
              <a:t> mobile </a:t>
            </a:r>
          </a:p>
          <a:p>
            <a:pPr lvl="1"/>
            <a:r>
              <a:rPr lang="en-US" dirty="0" err="1"/>
              <a:t>Giới</a:t>
            </a:r>
            <a:r>
              <a:rPr lang="en-US" dirty="0"/>
              <a:t> </a:t>
            </a:r>
            <a:r>
              <a:rPr lang="en-US" dirty="0" err="1"/>
              <a:t>thiệu</a:t>
            </a:r>
            <a:r>
              <a:rPr lang="en-US" dirty="0"/>
              <a:t> </a:t>
            </a:r>
            <a:r>
              <a:rPr lang="en-US" dirty="0" err="1"/>
              <a:t>về</a:t>
            </a:r>
            <a:r>
              <a:rPr lang="en-US" dirty="0"/>
              <a:t> </a:t>
            </a:r>
            <a:r>
              <a:rPr lang="en-US" dirty="0" err="1"/>
              <a:t>các</a:t>
            </a:r>
            <a:r>
              <a:rPr lang="en-US" dirty="0"/>
              <a:t> </a:t>
            </a:r>
            <a:r>
              <a:rPr lang="en-US" dirty="0" err="1"/>
              <a:t>công</a:t>
            </a:r>
            <a:r>
              <a:rPr lang="en-US" dirty="0"/>
              <a:t> </a:t>
            </a:r>
            <a:r>
              <a:rPr lang="en-US" dirty="0" err="1"/>
              <a:t>nghệ</a:t>
            </a:r>
            <a:r>
              <a:rPr lang="en-US" dirty="0"/>
              <a:t> </a:t>
            </a:r>
            <a:r>
              <a:rPr lang="en-US" dirty="0" err="1"/>
              <a:t>phát</a:t>
            </a:r>
            <a:r>
              <a:rPr lang="en-US" dirty="0"/>
              <a:t> </a:t>
            </a:r>
            <a:r>
              <a:rPr lang="en-US" dirty="0" err="1"/>
              <a:t>triển</a:t>
            </a:r>
            <a:r>
              <a:rPr lang="en-US" dirty="0"/>
              <a:t> mobile</a:t>
            </a:r>
          </a:p>
          <a:p>
            <a:pPr lvl="2"/>
            <a:r>
              <a:rPr lang="en-US" dirty="0"/>
              <a:t>Native : Swift UI, Java, Kotlin</a:t>
            </a:r>
          </a:p>
          <a:p>
            <a:pPr lvl="2"/>
            <a:r>
              <a:rPr lang="en-US" dirty="0"/>
              <a:t>Multi platform: React Native, Flutter, Ionic, Xamarin</a:t>
            </a:r>
          </a:p>
          <a:p>
            <a:pPr lvl="1"/>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a:p>
            <a:pPr marL="0" indent="0">
              <a:buNone/>
            </a:pPr>
            <a:endParaRPr lang="en-US" dirty="0"/>
          </a:p>
          <a:p>
            <a:endParaRPr lang="en-US" dirty="0"/>
          </a:p>
        </p:txBody>
      </p:sp>
      <p:sp>
        <p:nvSpPr>
          <p:cNvPr id="7" name="Content Placeholder 6">
            <a:extLst>
              <a:ext uri="{FF2B5EF4-FFF2-40B4-BE49-F238E27FC236}">
                <a16:creationId xmlns:a16="http://schemas.microsoft.com/office/drawing/2014/main" id="{26D8C42F-F850-814B-A222-55A0CB873025}"/>
              </a:ext>
            </a:extLst>
          </p:cNvPr>
          <p:cNvSpPr>
            <a:spLocks noGrp="1"/>
          </p:cNvSpPr>
          <p:nvPr>
            <p:ph sz="half" idx="2"/>
          </p:nvPr>
        </p:nvSpPr>
        <p:spPr/>
        <p:txBody>
          <a:bodyPr/>
          <a:lstStyle/>
          <a:p>
            <a:r>
              <a:rPr lang="en-US" dirty="0" err="1"/>
              <a:t>Phần</a:t>
            </a:r>
            <a:r>
              <a:rPr lang="en-US" dirty="0"/>
              <a:t> 2</a:t>
            </a:r>
          </a:p>
          <a:p>
            <a:pPr lvl="1"/>
            <a:r>
              <a:rPr lang="en-US" dirty="0" err="1"/>
              <a:t>Phát</a:t>
            </a:r>
            <a:r>
              <a:rPr lang="en-US" dirty="0"/>
              <a:t> </a:t>
            </a:r>
            <a:r>
              <a:rPr lang="en-US" dirty="0" err="1"/>
              <a:t>triển</a:t>
            </a:r>
            <a:r>
              <a:rPr lang="en-US" dirty="0"/>
              <a:t> </a:t>
            </a:r>
            <a:r>
              <a:rPr lang="en-US" dirty="0" err="1"/>
              <a:t>ứng</a:t>
            </a:r>
            <a:r>
              <a:rPr lang="en-US" dirty="0"/>
              <a:t> </a:t>
            </a:r>
            <a:r>
              <a:rPr lang="en-US" dirty="0" err="1"/>
              <a:t>dụng</a:t>
            </a:r>
            <a:r>
              <a:rPr lang="en-US" dirty="0"/>
              <a:t> </a:t>
            </a:r>
            <a:r>
              <a:rPr lang="en-US" dirty="0" err="1"/>
              <a:t>với</a:t>
            </a:r>
            <a:r>
              <a:rPr lang="en-US" dirty="0"/>
              <a:t> Flutter</a:t>
            </a:r>
          </a:p>
          <a:p>
            <a:pPr lvl="2"/>
            <a:r>
              <a:rPr lang="en-US" dirty="0" err="1"/>
              <a:t>Giới</a:t>
            </a:r>
            <a:r>
              <a:rPr lang="en-US" dirty="0"/>
              <a:t> </a:t>
            </a:r>
            <a:r>
              <a:rPr lang="en-US" dirty="0" err="1"/>
              <a:t>thiệu</a:t>
            </a:r>
            <a:r>
              <a:rPr lang="en-US" dirty="0"/>
              <a:t> </a:t>
            </a:r>
            <a:r>
              <a:rPr lang="en-US" dirty="0" err="1"/>
              <a:t>về</a:t>
            </a:r>
            <a:r>
              <a:rPr lang="en-US" dirty="0"/>
              <a:t> Flutter</a:t>
            </a:r>
          </a:p>
          <a:p>
            <a:pPr lvl="2"/>
            <a:r>
              <a:rPr lang="en-US" dirty="0" err="1"/>
              <a:t>Thiết</a:t>
            </a:r>
            <a:r>
              <a:rPr lang="en-US" dirty="0"/>
              <a:t> </a:t>
            </a:r>
            <a:r>
              <a:rPr lang="en-US" dirty="0" err="1"/>
              <a:t>lập</a:t>
            </a:r>
            <a:r>
              <a:rPr lang="en-US" dirty="0"/>
              <a:t> </a:t>
            </a:r>
            <a:r>
              <a:rPr lang="en-US" dirty="0" err="1"/>
              <a:t>môi</a:t>
            </a:r>
            <a:r>
              <a:rPr lang="en-US" dirty="0"/>
              <a:t> </a:t>
            </a:r>
            <a:r>
              <a:rPr lang="en-US" dirty="0" err="1"/>
              <a:t>trường</a:t>
            </a:r>
            <a:r>
              <a:rPr lang="en-US" dirty="0"/>
              <a:t> </a:t>
            </a:r>
          </a:p>
          <a:p>
            <a:pPr lvl="2"/>
            <a:r>
              <a:rPr lang="en-US" dirty="0" err="1"/>
              <a:t>Phân</a:t>
            </a:r>
            <a:r>
              <a:rPr lang="en-US" dirty="0"/>
              <a:t> </a:t>
            </a:r>
            <a:r>
              <a:rPr lang="en-US" dirty="0" err="1"/>
              <a:t>tích</a:t>
            </a:r>
            <a:r>
              <a:rPr lang="en-US" dirty="0"/>
              <a:t> </a:t>
            </a:r>
            <a:r>
              <a:rPr lang="en-US" dirty="0" err="1"/>
              <a:t>ứng</a:t>
            </a:r>
            <a:r>
              <a:rPr lang="en-US" dirty="0"/>
              <a:t> </a:t>
            </a:r>
            <a:r>
              <a:rPr lang="en-US" dirty="0" err="1"/>
              <a:t>dụng</a:t>
            </a:r>
            <a:r>
              <a:rPr lang="en-US" dirty="0"/>
              <a:t> flutter</a:t>
            </a:r>
          </a:p>
          <a:p>
            <a:pPr lvl="2"/>
            <a:r>
              <a:rPr lang="en-US" dirty="0" err="1"/>
              <a:t>Tính</a:t>
            </a:r>
            <a:r>
              <a:rPr lang="en-US" dirty="0"/>
              <a:t> </a:t>
            </a:r>
            <a:r>
              <a:rPr lang="en-US" dirty="0" err="1"/>
              <a:t>năng</a:t>
            </a:r>
            <a:r>
              <a:rPr lang="en-US" dirty="0"/>
              <a:t> Hot Reload , Widgets, Import File</a:t>
            </a:r>
          </a:p>
          <a:p>
            <a:pPr lvl="1"/>
            <a:r>
              <a:rPr lang="en-US" dirty="0"/>
              <a:t>Demo (</a:t>
            </a:r>
            <a:r>
              <a:rPr lang="en-US" dirty="0" err="1"/>
              <a:t>Xây</a:t>
            </a:r>
            <a:r>
              <a:rPr lang="en-US" dirty="0"/>
              <a:t> dung </a:t>
            </a:r>
            <a:r>
              <a:rPr lang="en-US" dirty="0" err="1"/>
              <a:t>ứng</a:t>
            </a:r>
            <a:r>
              <a:rPr lang="en-US" dirty="0"/>
              <a:t> </a:t>
            </a:r>
            <a:r>
              <a:rPr lang="en-US" dirty="0" err="1"/>
              <a:t>dụng</a:t>
            </a:r>
            <a:r>
              <a:rPr lang="en-US" dirty="0"/>
              <a:t> </a:t>
            </a:r>
            <a:r>
              <a:rPr lang="en-US" dirty="0" err="1"/>
              <a:t>quản</a:t>
            </a:r>
            <a:r>
              <a:rPr lang="en-US" dirty="0"/>
              <a:t> </a:t>
            </a:r>
            <a:r>
              <a:rPr lang="en-US" dirty="0" err="1"/>
              <a:t>lý</a:t>
            </a:r>
            <a:r>
              <a:rPr lang="en-US" dirty="0"/>
              <a:t> </a:t>
            </a:r>
            <a:r>
              <a:rPr lang="en-US" dirty="0" err="1"/>
              <a:t>danh</a:t>
            </a:r>
            <a:r>
              <a:rPr lang="en-US" dirty="0"/>
              <a:t> </a:t>
            </a:r>
            <a:r>
              <a:rPr lang="en-US" dirty="0" err="1"/>
              <a:t>bạ</a:t>
            </a:r>
            <a:r>
              <a:rPr lang="en-US" dirty="0"/>
              <a:t>)</a:t>
            </a:r>
          </a:p>
          <a:p>
            <a:endParaRPr lang="en-US" dirty="0"/>
          </a:p>
        </p:txBody>
      </p:sp>
      <p:sp>
        <p:nvSpPr>
          <p:cNvPr id="4" name="Date Placeholder 3">
            <a:extLst>
              <a:ext uri="{FF2B5EF4-FFF2-40B4-BE49-F238E27FC236}">
                <a16:creationId xmlns:a16="http://schemas.microsoft.com/office/drawing/2014/main" id="{41264F82-B4FE-F548-83E6-78ABDCCF3085}"/>
              </a:ext>
            </a:extLst>
          </p:cNvPr>
          <p:cNvSpPr>
            <a:spLocks noGrp="1"/>
          </p:cNvSpPr>
          <p:nvPr>
            <p:ph type="dt" sz="half" idx="10"/>
          </p:nvPr>
        </p:nvSpPr>
        <p:spPr/>
        <p:txBody>
          <a:bodyPr/>
          <a:lstStyle/>
          <a:p>
            <a:fld id="{F9A02083-8B98-6F41-956B-5A2821F5155E}" type="datetime1">
              <a:rPr lang="en-US" smtClean="0"/>
              <a:t>4/26/21</a:t>
            </a:fld>
            <a:endParaRPr lang="en-US" dirty="0"/>
          </a:p>
        </p:txBody>
      </p:sp>
      <p:sp>
        <p:nvSpPr>
          <p:cNvPr id="5" name="Footer Placeholder 4">
            <a:extLst>
              <a:ext uri="{FF2B5EF4-FFF2-40B4-BE49-F238E27FC236}">
                <a16:creationId xmlns:a16="http://schemas.microsoft.com/office/drawing/2014/main" id="{56C0A713-9180-8B4D-85F1-822DFD6A65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5B96CB-5BF5-0347-9746-DE1CFE579338}"/>
              </a:ext>
            </a:extLst>
          </p:cNvPr>
          <p:cNvSpPr>
            <a:spLocks noGrp="1"/>
          </p:cNvSpPr>
          <p:nvPr>
            <p:ph type="sldNum" sz="quarter" idx="12"/>
          </p:nvPr>
        </p:nvSpPr>
        <p:spPr/>
        <p:txBody>
          <a:bodyPr/>
          <a:lstStyle/>
          <a:p>
            <a:fld id="{0E9BF5F7-54E5-E744-A88D-9321BE78B3F4}" type="slidenum">
              <a:rPr lang="en-US" smtClean="0"/>
              <a:t>2</a:t>
            </a:fld>
            <a:endParaRPr lang="en-US"/>
          </a:p>
        </p:txBody>
      </p:sp>
      <p:sp>
        <p:nvSpPr>
          <p:cNvPr id="8" name="TextBox 7">
            <a:extLst>
              <a:ext uri="{FF2B5EF4-FFF2-40B4-BE49-F238E27FC236}">
                <a16:creationId xmlns:a16="http://schemas.microsoft.com/office/drawing/2014/main" id="{0820AED9-4A8D-5944-8BD8-966ACFF964F5}"/>
              </a:ext>
            </a:extLst>
          </p:cNvPr>
          <p:cNvSpPr txBox="1"/>
          <p:nvPr/>
        </p:nvSpPr>
        <p:spPr>
          <a:xfrm>
            <a:off x="838200" y="4961107"/>
            <a:ext cx="6012608" cy="584775"/>
          </a:xfrm>
          <a:prstGeom prst="rect">
            <a:avLst/>
          </a:prstGeom>
          <a:noFill/>
        </p:spPr>
        <p:txBody>
          <a:bodyPr wrap="none" rtlCol="0">
            <a:spAutoFit/>
          </a:bodyPr>
          <a:lstStyle/>
          <a:p>
            <a:r>
              <a:rPr lang="en-US" sz="3200" dirty="0"/>
              <a:t>https://</a:t>
            </a:r>
            <a:r>
              <a:rPr lang="en-US" sz="3200" dirty="0" err="1"/>
              <a:t>github.com</a:t>
            </a:r>
            <a:r>
              <a:rPr lang="en-US" sz="3200" dirty="0"/>
              <a:t>/carot2020/</a:t>
            </a:r>
            <a:r>
              <a:rPr lang="en-US" sz="3200" dirty="0" err="1"/>
              <a:t>ttcn</a:t>
            </a:r>
            <a:endParaRPr lang="en-US" sz="3200" dirty="0"/>
          </a:p>
        </p:txBody>
      </p:sp>
    </p:spTree>
    <p:extLst>
      <p:ext uri="{BB962C8B-B14F-4D97-AF65-F5344CB8AC3E}">
        <p14:creationId xmlns:p14="http://schemas.microsoft.com/office/powerpoint/2010/main" val="2474711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9714B-B617-294F-B68E-71D583649113}"/>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3" name="Content Placeholder 2">
            <a:extLst>
              <a:ext uri="{FF2B5EF4-FFF2-40B4-BE49-F238E27FC236}">
                <a16:creationId xmlns:a16="http://schemas.microsoft.com/office/drawing/2014/main" id="{108D6420-598B-864C-95FC-A826AF192B1F}"/>
              </a:ext>
            </a:extLst>
          </p:cNvPr>
          <p:cNvSpPr>
            <a:spLocks noGrp="1"/>
          </p:cNvSpPr>
          <p:nvPr>
            <p:ph idx="1"/>
          </p:nvPr>
        </p:nvSpPr>
        <p:spPr/>
        <p:txBody>
          <a:bodyPr>
            <a:normAutofit/>
          </a:bodyPr>
          <a:lstStyle/>
          <a:p>
            <a:r>
              <a:rPr lang="en-US" sz="2000" dirty="0"/>
              <a:t>List</a:t>
            </a:r>
          </a:p>
          <a:p>
            <a:pPr lvl="1"/>
            <a:r>
              <a:rPr lang="vi-VN" sz="1600" dirty="0"/>
              <a:t>Trong Dart, danh sách (cũng là mảng) được định nghĩa từ lớp generic List, nó chứa một tập hợp các dữ liệu - mỗi dữ liệu trong List là gọi là phần tử, vị trí của nó xác định bằng chỉ số bắt đầu từ 0, truy cập đến mảng (danh sách) dùng ký hiệu </a:t>
            </a:r>
            <a:r>
              <a:rPr lang="vi-VN" sz="1600" dirty="0">
                <a:solidFill>
                  <a:srgbClr val="FF0000"/>
                </a:solidFill>
              </a:rPr>
              <a:t>[ ]</a:t>
            </a:r>
            <a:r>
              <a:rPr lang="vi-VN" sz="1600" dirty="0"/>
              <a:t> chứa chỉ số phần tử.</a:t>
            </a:r>
          </a:p>
          <a:p>
            <a:pPr lvl="1"/>
            <a:r>
              <a:rPr lang="vi-VN" sz="1600" dirty="0"/>
              <a:t>Có 2 loại List, đó là loại mà số phần tử có thể thay đổi và loại list có số phần tử cố định</a:t>
            </a:r>
          </a:p>
          <a:p>
            <a:pPr lvl="1"/>
            <a:endParaRPr lang="en-US" sz="1800" dirty="0"/>
          </a:p>
        </p:txBody>
      </p:sp>
      <p:sp>
        <p:nvSpPr>
          <p:cNvPr id="5" name="Date Placeholder 4">
            <a:extLst>
              <a:ext uri="{FF2B5EF4-FFF2-40B4-BE49-F238E27FC236}">
                <a16:creationId xmlns:a16="http://schemas.microsoft.com/office/drawing/2014/main" id="{0CB3A1B7-D9CB-234D-AE96-3D1AAC863506}"/>
              </a:ext>
            </a:extLst>
          </p:cNvPr>
          <p:cNvSpPr>
            <a:spLocks noGrp="1"/>
          </p:cNvSpPr>
          <p:nvPr>
            <p:ph type="dt" sz="half" idx="10"/>
          </p:nvPr>
        </p:nvSpPr>
        <p:spPr/>
        <p:txBody>
          <a:bodyPr/>
          <a:lstStyle/>
          <a:p>
            <a:fld id="{1397ACBB-0B87-2940-9788-911F6242FBB3}" type="datetime1">
              <a:rPr lang="en-US" smtClean="0"/>
              <a:t>4/26/21</a:t>
            </a:fld>
            <a:endParaRPr lang="en-US"/>
          </a:p>
        </p:txBody>
      </p:sp>
      <p:sp>
        <p:nvSpPr>
          <p:cNvPr id="6" name="Footer Placeholder 5">
            <a:extLst>
              <a:ext uri="{FF2B5EF4-FFF2-40B4-BE49-F238E27FC236}">
                <a16:creationId xmlns:a16="http://schemas.microsoft.com/office/drawing/2014/main" id="{BC980B33-C144-A344-9833-4F28E733A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58AC2D-2293-124A-8E08-5E2A528AD6CC}"/>
              </a:ext>
            </a:extLst>
          </p:cNvPr>
          <p:cNvSpPr>
            <a:spLocks noGrp="1"/>
          </p:cNvSpPr>
          <p:nvPr>
            <p:ph type="sldNum" sz="quarter" idx="12"/>
          </p:nvPr>
        </p:nvSpPr>
        <p:spPr/>
        <p:txBody>
          <a:bodyPr/>
          <a:lstStyle/>
          <a:p>
            <a:fld id="{0E9BF5F7-54E5-E744-A88D-9321BE78B3F4}" type="slidenum">
              <a:rPr lang="en-US" smtClean="0"/>
              <a:t>20</a:t>
            </a:fld>
            <a:endParaRPr lang="en-US"/>
          </a:p>
        </p:txBody>
      </p:sp>
      <p:graphicFrame>
        <p:nvGraphicFramePr>
          <p:cNvPr id="8" name="Table 7">
            <a:extLst>
              <a:ext uri="{FF2B5EF4-FFF2-40B4-BE49-F238E27FC236}">
                <a16:creationId xmlns:a16="http://schemas.microsoft.com/office/drawing/2014/main" id="{9A896191-66BC-E64B-9044-4EC2DA162777}"/>
              </a:ext>
            </a:extLst>
          </p:cNvPr>
          <p:cNvGraphicFramePr>
            <a:graphicFrameLocks noGrp="1"/>
          </p:cNvGraphicFramePr>
          <p:nvPr>
            <p:extLst>
              <p:ext uri="{D42A27DB-BD31-4B8C-83A1-F6EECF244321}">
                <p14:modId xmlns:p14="http://schemas.microsoft.com/office/powerpoint/2010/main" val="1846883710"/>
              </p:ext>
            </p:extLst>
          </p:nvPr>
        </p:nvGraphicFramePr>
        <p:xfrm>
          <a:off x="1310537" y="3448819"/>
          <a:ext cx="10265377" cy="2178260"/>
        </p:xfrm>
        <a:graphic>
          <a:graphicData uri="http://schemas.openxmlformats.org/drawingml/2006/table">
            <a:tbl>
              <a:tblPr/>
              <a:tblGrid>
                <a:gridCol w="989890">
                  <a:extLst>
                    <a:ext uri="{9D8B030D-6E8A-4147-A177-3AD203B41FA5}">
                      <a16:colId xmlns:a16="http://schemas.microsoft.com/office/drawing/2014/main" val="44042659"/>
                    </a:ext>
                  </a:extLst>
                </a:gridCol>
                <a:gridCol w="4372747">
                  <a:extLst>
                    <a:ext uri="{9D8B030D-6E8A-4147-A177-3AD203B41FA5}">
                      <a16:colId xmlns:a16="http://schemas.microsoft.com/office/drawing/2014/main" val="3986572795"/>
                    </a:ext>
                  </a:extLst>
                </a:gridCol>
                <a:gridCol w="1810911">
                  <a:extLst>
                    <a:ext uri="{9D8B030D-6E8A-4147-A177-3AD203B41FA5}">
                      <a16:colId xmlns:a16="http://schemas.microsoft.com/office/drawing/2014/main" val="1558158193"/>
                    </a:ext>
                  </a:extLst>
                </a:gridCol>
                <a:gridCol w="3091829">
                  <a:extLst>
                    <a:ext uri="{9D8B030D-6E8A-4147-A177-3AD203B41FA5}">
                      <a16:colId xmlns:a16="http://schemas.microsoft.com/office/drawing/2014/main" val="2380607476"/>
                    </a:ext>
                  </a:extLst>
                </a:gridCol>
              </a:tblGrid>
              <a:tr h="695600">
                <a:tc>
                  <a:txBody>
                    <a:bodyPr/>
                    <a:lstStyle/>
                    <a:p>
                      <a:pPr fontAlgn="t"/>
                      <a:r>
                        <a:rPr lang="en-US" sz="1400">
                          <a:effectLst/>
                        </a:rPr>
                        <a:t>reversed</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vi-VN" sz="1400">
                          <a:effectLst/>
                        </a:rPr>
                        <a:t>Trả về một đối tượng Iterable chứa các phần tử mảng theo thứ tứ ngược lại</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dirty="0">
                          <a:effectLst/>
                        </a:rPr>
                        <a:t>remove()</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a:effectLst/>
                        </a:rPr>
                        <a:t>Xóa bỏ phần tử đầu tiền tìm thấy có giá trị chỉ ra remove(data)</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3074509917"/>
                  </a:ext>
                </a:extLst>
              </a:tr>
              <a:tr h="486920">
                <a:tc>
                  <a:txBody>
                    <a:bodyPr/>
                    <a:lstStyle/>
                    <a:p>
                      <a:pPr fontAlgn="t"/>
                      <a:r>
                        <a:rPr lang="en-US" sz="1400">
                          <a:effectLst/>
                        </a:rPr>
                        <a:t>add()</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a:effectLst/>
                        </a:rPr>
                        <a:t>Thêm một phần tử vào cuối add(element)</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a:effectLst/>
                        </a:rPr>
                        <a:t>removeAt()</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a:effectLst/>
                        </a:rPr>
                        <a:t>Xóa bỏ phần tử ở vị trí i removeAt(i)</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2731807597"/>
                  </a:ext>
                </a:extLst>
              </a:tr>
              <a:tr h="486920">
                <a:tc>
                  <a:txBody>
                    <a:bodyPr/>
                    <a:lstStyle/>
                    <a:p>
                      <a:pPr fontAlgn="t"/>
                      <a:r>
                        <a:rPr lang="en-US" sz="1400">
                          <a:effectLst/>
                        </a:rPr>
                        <a:t>insert()</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a:effectLst/>
                        </a:rPr>
                        <a:t>Chèn một phần tử vào mảng ở vị trí i insert(i,element)</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a:effectLst/>
                        </a:rPr>
                        <a:t>removeLast()</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dirty="0" err="1">
                          <a:effectLst/>
                        </a:rPr>
                        <a:t>Xóa</a:t>
                      </a:r>
                      <a:r>
                        <a:rPr lang="en-US" sz="1400" dirty="0">
                          <a:effectLst/>
                        </a:rPr>
                        <a:t> </a:t>
                      </a:r>
                      <a:r>
                        <a:rPr lang="en-US" sz="1400" dirty="0" err="1">
                          <a:effectLst/>
                        </a:rPr>
                        <a:t>bỏ</a:t>
                      </a:r>
                      <a:r>
                        <a:rPr lang="en-US" sz="1400" dirty="0">
                          <a:effectLst/>
                        </a:rPr>
                        <a:t> </a:t>
                      </a:r>
                      <a:r>
                        <a:rPr lang="en-US" sz="1400" dirty="0" err="1">
                          <a:effectLst/>
                        </a:rPr>
                        <a:t>phần</a:t>
                      </a:r>
                      <a:r>
                        <a:rPr lang="en-US" sz="1400" dirty="0">
                          <a:effectLst/>
                        </a:rPr>
                        <a:t> </a:t>
                      </a:r>
                      <a:r>
                        <a:rPr lang="en-US" sz="1400" dirty="0" err="1">
                          <a:effectLst/>
                        </a:rPr>
                        <a:t>tử</a:t>
                      </a:r>
                      <a:r>
                        <a:rPr lang="en-US" sz="1400" dirty="0">
                          <a:effectLst/>
                        </a:rPr>
                        <a:t> </a:t>
                      </a:r>
                      <a:r>
                        <a:rPr lang="en-US" sz="1400" dirty="0" err="1">
                          <a:effectLst/>
                        </a:rPr>
                        <a:t>cuối</a:t>
                      </a:r>
                      <a:endParaRPr lang="en-US" sz="1400" dirty="0">
                        <a:effectLst/>
                      </a:endParaRP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2516869038"/>
                  </a:ext>
                </a:extLst>
              </a:tr>
              <a:tr h="486920">
                <a:tc>
                  <a:txBody>
                    <a:bodyPr/>
                    <a:lstStyle/>
                    <a:p>
                      <a:pPr fontAlgn="t"/>
                      <a:r>
                        <a:rPr lang="en-US" sz="1400">
                          <a:effectLst/>
                        </a:rPr>
                        <a:t>insertAll()</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dirty="0" err="1">
                          <a:effectLst/>
                        </a:rPr>
                        <a:t>Chèn</a:t>
                      </a:r>
                      <a:r>
                        <a:rPr lang="en-US" sz="1400" dirty="0">
                          <a:effectLst/>
                        </a:rPr>
                        <a:t> </a:t>
                      </a:r>
                      <a:r>
                        <a:rPr lang="en-US" sz="1400" dirty="0" err="1">
                          <a:effectLst/>
                        </a:rPr>
                        <a:t>một</a:t>
                      </a:r>
                      <a:r>
                        <a:rPr lang="en-US" sz="1400" dirty="0">
                          <a:effectLst/>
                        </a:rPr>
                        <a:t> </a:t>
                      </a:r>
                      <a:r>
                        <a:rPr lang="en-US" sz="1400" dirty="0" err="1">
                          <a:effectLst/>
                        </a:rPr>
                        <a:t>một</a:t>
                      </a:r>
                      <a:r>
                        <a:rPr lang="en-US" sz="1400" dirty="0">
                          <a:effectLst/>
                        </a:rPr>
                        <a:t> </a:t>
                      </a:r>
                      <a:r>
                        <a:rPr lang="en-US" sz="1400" dirty="0" err="1">
                          <a:effectLst/>
                        </a:rPr>
                        <a:t>Iterable</a:t>
                      </a:r>
                      <a:r>
                        <a:rPr lang="en-US" sz="1400" dirty="0">
                          <a:effectLst/>
                        </a:rPr>
                        <a:t> </a:t>
                      </a:r>
                      <a:r>
                        <a:rPr lang="en-US" sz="1400" dirty="0" err="1">
                          <a:effectLst/>
                        </a:rPr>
                        <a:t>bắt</a:t>
                      </a:r>
                      <a:r>
                        <a:rPr lang="en-US" sz="1400" dirty="0">
                          <a:effectLst/>
                        </a:rPr>
                        <a:t> </a:t>
                      </a:r>
                      <a:r>
                        <a:rPr lang="en-US" sz="1400" dirty="0" err="1">
                          <a:effectLst/>
                        </a:rPr>
                        <a:t>đầu</a:t>
                      </a:r>
                      <a:r>
                        <a:rPr lang="en-US" sz="1400" dirty="0">
                          <a:effectLst/>
                        </a:rPr>
                        <a:t> </a:t>
                      </a:r>
                      <a:r>
                        <a:rPr lang="en-US" sz="1400" dirty="0" err="1">
                          <a:effectLst/>
                        </a:rPr>
                        <a:t>từ</a:t>
                      </a:r>
                      <a:r>
                        <a:rPr lang="en-US" sz="1400" dirty="0">
                          <a:effectLst/>
                        </a:rPr>
                        <a:t> </a:t>
                      </a:r>
                      <a:r>
                        <a:rPr lang="en-US" sz="1400" dirty="0" err="1">
                          <a:effectLst/>
                        </a:rPr>
                        <a:t>vị</a:t>
                      </a:r>
                      <a:r>
                        <a:rPr lang="en-US" sz="1400" dirty="0">
                          <a:effectLst/>
                        </a:rPr>
                        <a:t> </a:t>
                      </a:r>
                      <a:r>
                        <a:rPr lang="en-US" sz="1400" dirty="0" err="1">
                          <a:effectLst/>
                        </a:rPr>
                        <a:t>trí</a:t>
                      </a:r>
                      <a:r>
                        <a:rPr lang="en-US" sz="1400" dirty="0">
                          <a:effectLst/>
                        </a:rPr>
                        <a:t> </a:t>
                      </a:r>
                      <a:r>
                        <a:rPr lang="en-US" sz="1400" dirty="0" err="1">
                          <a:effectLst/>
                        </a:rPr>
                        <a:t>i</a:t>
                      </a:r>
                      <a:r>
                        <a:rPr lang="en-US" sz="1400" dirty="0">
                          <a:effectLst/>
                        </a:rPr>
                        <a:t>: </a:t>
                      </a:r>
                      <a:r>
                        <a:rPr lang="en-US" sz="1400" dirty="0" err="1">
                          <a:effectLst/>
                        </a:rPr>
                        <a:t>insertAll</a:t>
                      </a:r>
                      <a:r>
                        <a:rPr lang="en-US" sz="1400" dirty="0">
                          <a:effectLst/>
                        </a:rPr>
                        <a:t>(</a:t>
                      </a:r>
                      <a:r>
                        <a:rPr lang="en-US" sz="1400" dirty="0" err="1">
                          <a:effectLst/>
                        </a:rPr>
                        <a:t>i,iterable</a:t>
                      </a:r>
                      <a:r>
                        <a:rPr lang="en-US" sz="1400" dirty="0">
                          <a:effectLst/>
                        </a:rPr>
                        <a:t>)</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a:effectLst/>
                        </a:rPr>
                        <a:t>removeRange()</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dirty="0" err="1">
                          <a:effectLst/>
                        </a:rPr>
                        <a:t>Xóa</a:t>
                      </a:r>
                      <a:r>
                        <a:rPr lang="en-US" sz="1400" dirty="0">
                          <a:effectLst/>
                        </a:rPr>
                        <a:t> </a:t>
                      </a:r>
                      <a:r>
                        <a:rPr lang="en-US" sz="1400" dirty="0" err="1">
                          <a:effectLst/>
                        </a:rPr>
                        <a:t>bỏ</a:t>
                      </a:r>
                      <a:r>
                        <a:rPr lang="en-US" sz="1400" dirty="0">
                          <a:effectLst/>
                        </a:rPr>
                        <a:t> </a:t>
                      </a:r>
                      <a:r>
                        <a:rPr lang="en-US" sz="1400" dirty="0" err="1">
                          <a:effectLst/>
                        </a:rPr>
                        <a:t>phần</a:t>
                      </a:r>
                      <a:r>
                        <a:rPr lang="en-US" sz="1400" dirty="0">
                          <a:effectLst/>
                        </a:rPr>
                        <a:t> </a:t>
                      </a:r>
                      <a:r>
                        <a:rPr lang="en-US" sz="1400" dirty="0" err="1">
                          <a:effectLst/>
                        </a:rPr>
                        <a:t>tử</a:t>
                      </a:r>
                      <a:r>
                        <a:rPr lang="en-US" sz="1400" dirty="0">
                          <a:effectLst/>
                        </a:rPr>
                        <a:t> </a:t>
                      </a:r>
                      <a:r>
                        <a:rPr lang="en-US" sz="1400" dirty="0" err="1">
                          <a:effectLst/>
                        </a:rPr>
                        <a:t>từ</a:t>
                      </a:r>
                      <a:r>
                        <a:rPr lang="en-US" sz="1400" dirty="0">
                          <a:effectLst/>
                        </a:rPr>
                        <a:t> </a:t>
                      </a:r>
                      <a:r>
                        <a:rPr lang="en-US" sz="1400" dirty="0" err="1">
                          <a:effectLst/>
                        </a:rPr>
                        <a:t>vị</a:t>
                      </a:r>
                      <a:r>
                        <a:rPr lang="en-US" sz="1400" dirty="0">
                          <a:effectLst/>
                        </a:rPr>
                        <a:t> </a:t>
                      </a:r>
                      <a:r>
                        <a:rPr lang="en-US" sz="1400" dirty="0" err="1">
                          <a:effectLst/>
                        </a:rPr>
                        <a:t>trí</a:t>
                      </a:r>
                      <a:r>
                        <a:rPr lang="en-US" sz="1400" dirty="0">
                          <a:effectLst/>
                        </a:rPr>
                        <a:t> start </a:t>
                      </a:r>
                      <a:r>
                        <a:rPr lang="en-US" sz="1400" dirty="0" err="1">
                          <a:effectLst/>
                        </a:rPr>
                        <a:t>đến</a:t>
                      </a:r>
                      <a:r>
                        <a:rPr lang="en-US" sz="1400" dirty="0">
                          <a:effectLst/>
                        </a:rPr>
                        <a:t> </a:t>
                      </a:r>
                      <a:r>
                        <a:rPr lang="en-US" sz="1400" dirty="0" err="1">
                          <a:effectLst/>
                        </a:rPr>
                        <a:t>vị</a:t>
                      </a:r>
                      <a:r>
                        <a:rPr lang="en-US" sz="1400" dirty="0">
                          <a:effectLst/>
                        </a:rPr>
                        <a:t> </a:t>
                      </a:r>
                      <a:r>
                        <a:rPr lang="en-US" sz="1400" dirty="0" err="1">
                          <a:effectLst/>
                        </a:rPr>
                        <a:t>trí</a:t>
                      </a:r>
                      <a:r>
                        <a:rPr lang="en-US" sz="1400" dirty="0">
                          <a:effectLst/>
                        </a:rPr>
                        <a:t> end </a:t>
                      </a:r>
                      <a:r>
                        <a:rPr lang="en-US" sz="1400" dirty="0" err="1">
                          <a:effectLst/>
                        </a:rPr>
                        <a:t>removeRange</a:t>
                      </a:r>
                      <a:r>
                        <a:rPr lang="en-US" sz="1400" dirty="0">
                          <a:effectLst/>
                        </a:rPr>
                        <a:t>(start, end)</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3975738750"/>
                  </a:ext>
                </a:extLst>
              </a:tr>
            </a:tbl>
          </a:graphicData>
        </a:graphic>
      </p:graphicFrame>
    </p:spTree>
    <p:extLst>
      <p:ext uri="{BB962C8B-B14F-4D97-AF65-F5344CB8AC3E}">
        <p14:creationId xmlns:p14="http://schemas.microsoft.com/office/powerpoint/2010/main" val="1957352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AB9DF-7BD7-E645-9DE6-71348F59E76C}"/>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9" name="Content Placeholder 8">
            <a:extLst>
              <a:ext uri="{FF2B5EF4-FFF2-40B4-BE49-F238E27FC236}">
                <a16:creationId xmlns:a16="http://schemas.microsoft.com/office/drawing/2014/main" id="{647D65EB-09EE-EC40-931C-7296D7B5A9B7}"/>
              </a:ext>
            </a:extLst>
          </p:cNvPr>
          <p:cNvSpPr>
            <a:spLocks noGrp="1"/>
          </p:cNvSpPr>
          <p:nvPr>
            <p:ph sz="half" idx="1"/>
          </p:nvPr>
        </p:nvSpPr>
        <p:spPr/>
        <p:txBody>
          <a:bodyPr/>
          <a:lstStyle/>
          <a:p>
            <a:r>
              <a:rPr lang="en-US" dirty="0" err="1"/>
              <a:t>Mảng</a:t>
            </a:r>
            <a:r>
              <a:rPr lang="en-US" dirty="0"/>
              <a:t> </a:t>
            </a:r>
            <a:r>
              <a:rPr lang="en-US" dirty="0" err="1"/>
              <a:t>Cố</a:t>
            </a:r>
            <a:r>
              <a:rPr lang="en-US" dirty="0"/>
              <a:t> </a:t>
            </a:r>
            <a:r>
              <a:rPr lang="en-US" dirty="0" err="1"/>
              <a:t>định</a:t>
            </a:r>
            <a:endParaRPr lang="en-US" dirty="0"/>
          </a:p>
        </p:txBody>
      </p:sp>
      <p:sp>
        <p:nvSpPr>
          <p:cNvPr id="10" name="Content Placeholder 9">
            <a:extLst>
              <a:ext uri="{FF2B5EF4-FFF2-40B4-BE49-F238E27FC236}">
                <a16:creationId xmlns:a16="http://schemas.microsoft.com/office/drawing/2014/main" id="{65677004-3596-F949-9B81-78FBFB89979C}"/>
              </a:ext>
            </a:extLst>
          </p:cNvPr>
          <p:cNvSpPr>
            <a:spLocks noGrp="1"/>
          </p:cNvSpPr>
          <p:nvPr>
            <p:ph sz="half" idx="2"/>
          </p:nvPr>
        </p:nvSpPr>
        <p:spPr/>
        <p:txBody>
          <a:bodyPr/>
          <a:lstStyle/>
          <a:p>
            <a:r>
              <a:rPr lang="en-US" dirty="0" err="1"/>
              <a:t>Mảng</a:t>
            </a:r>
            <a:r>
              <a:rPr lang="en-US" dirty="0"/>
              <a:t> </a:t>
            </a:r>
            <a:r>
              <a:rPr lang="en-US" dirty="0" err="1"/>
              <a:t>động</a:t>
            </a:r>
            <a:endParaRPr lang="en-US" dirty="0"/>
          </a:p>
        </p:txBody>
      </p:sp>
      <p:sp>
        <p:nvSpPr>
          <p:cNvPr id="4" name="Date Placeholder 3">
            <a:extLst>
              <a:ext uri="{FF2B5EF4-FFF2-40B4-BE49-F238E27FC236}">
                <a16:creationId xmlns:a16="http://schemas.microsoft.com/office/drawing/2014/main" id="{A6483F22-9E44-F242-AA22-6263157F032C}"/>
              </a:ext>
            </a:extLst>
          </p:cNvPr>
          <p:cNvSpPr>
            <a:spLocks noGrp="1"/>
          </p:cNvSpPr>
          <p:nvPr>
            <p:ph type="dt" sz="half" idx="10"/>
          </p:nvPr>
        </p:nvSpPr>
        <p:spPr/>
        <p:txBody>
          <a:bodyPr/>
          <a:lstStyle/>
          <a:p>
            <a:fld id="{B862C87B-2CE9-D54A-BBD3-CCC25B8785E8}" type="datetime1">
              <a:rPr lang="en-US" smtClean="0"/>
              <a:t>4/26/21</a:t>
            </a:fld>
            <a:endParaRPr lang="en-US" dirty="0"/>
          </a:p>
        </p:txBody>
      </p:sp>
      <p:sp>
        <p:nvSpPr>
          <p:cNvPr id="5" name="Footer Placeholder 4">
            <a:extLst>
              <a:ext uri="{FF2B5EF4-FFF2-40B4-BE49-F238E27FC236}">
                <a16:creationId xmlns:a16="http://schemas.microsoft.com/office/drawing/2014/main" id="{20A83FDF-6EAB-B64B-833F-160461581B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2FA2CD-C050-7B4E-A3C3-58CC17826EF2}"/>
              </a:ext>
            </a:extLst>
          </p:cNvPr>
          <p:cNvSpPr>
            <a:spLocks noGrp="1"/>
          </p:cNvSpPr>
          <p:nvPr>
            <p:ph type="sldNum" sz="quarter" idx="12"/>
          </p:nvPr>
        </p:nvSpPr>
        <p:spPr/>
        <p:txBody>
          <a:bodyPr/>
          <a:lstStyle/>
          <a:p>
            <a:fld id="{0E9BF5F7-54E5-E744-A88D-9321BE78B3F4}" type="slidenum">
              <a:rPr lang="en-US" smtClean="0"/>
              <a:t>21</a:t>
            </a:fld>
            <a:endParaRPr lang="en-US"/>
          </a:p>
        </p:txBody>
      </p:sp>
      <p:sp>
        <p:nvSpPr>
          <p:cNvPr id="11" name="Rectangle 10">
            <a:extLst>
              <a:ext uri="{FF2B5EF4-FFF2-40B4-BE49-F238E27FC236}">
                <a16:creationId xmlns:a16="http://schemas.microsoft.com/office/drawing/2014/main" id="{EADA70AC-6827-394A-9073-32ED3B8FEFF1}"/>
              </a:ext>
            </a:extLst>
          </p:cNvPr>
          <p:cNvSpPr/>
          <p:nvPr/>
        </p:nvSpPr>
        <p:spPr>
          <a:xfrm>
            <a:off x="155643" y="2304792"/>
            <a:ext cx="4824919" cy="2308324"/>
          </a:xfrm>
          <a:prstGeom prst="rect">
            <a:avLst/>
          </a:prstGeom>
        </p:spPr>
        <p:txBody>
          <a:bodyPr wrap="square">
            <a:spAutoFit/>
          </a:bodyPr>
          <a:lstStyle/>
          <a:p>
            <a:r>
              <a:rPr lang="en-US" dirty="0">
                <a:solidFill>
                  <a:srgbClr val="880000"/>
                </a:solidFill>
              </a:rPr>
              <a:t>//</a:t>
            </a:r>
            <a:r>
              <a:rPr lang="en-US" dirty="0" err="1">
                <a:solidFill>
                  <a:srgbClr val="880000"/>
                </a:solidFill>
              </a:rPr>
              <a:t>Khai</a:t>
            </a:r>
            <a:r>
              <a:rPr lang="en-US" dirty="0">
                <a:solidFill>
                  <a:srgbClr val="880000"/>
                </a:solidFill>
              </a:rPr>
              <a:t> </a:t>
            </a:r>
            <a:r>
              <a:rPr lang="en-US" dirty="0" err="1">
                <a:solidFill>
                  <a:srgbClr val="880000"/>
                </a:solidFill>
              </a:rPr>
              <a:t>báo</a:t>
            </a:r>
            <a:r>
              <a:rPr lang="en-US" dirty="0">
                <a:solidFill>
                  <a:srgbClr val="880000"/>
                </a:solidFill>
              </a:rPr>
              <a:t> </a:t>
            </a:r>
            <a:r>
              <a:rPr lang="en-US" dirty="0" err="1">
                <a:solidFill>
                  <a:srgbClr val="880000"/>
                </a:solidFill>
              </a:rPr>
              <a:t>mảng</a:t>
            </a:r>
            <a:r>
              <a:rPr lang="en-US" dirty="0">
                <a:solidFill>
                  <a:srgbClr val="880000"/>
                </a:solidFill>
              </a:rPr>
              <a:t> </a:t>
            </a:r>
            <a:r>
              <a:rPr lang="en-US" dirty="0" err="1">
                <a:solidFill>
                  <a:srgbClr val="880000"/>
                </a:solidFill>
              </a:rPr>
              <a:t>cố</a:t>
            </a:r>
            <a:r>
              <a:rPr lang="en-US" dirty="0">
                <a:solidFill>
                  <a:srgbClr val="880000"/>
                </a:solidFill>
              </a:rPr>
              <a:t> </a:t>
            </a:r>
            <a:r>
              <a:rPr lang="en-US" dirty="0" err="1">
                <a:solidFill>
                  <a:srgbClr val="880000"/>
                </a:solidFill>
              </a:rPr>
              <a:t>định</a:t>
            </a:r>
            <a:r>
              <a:rPr lang="en-US" dirty="0">
                <a:solidFill>
                  <a:srgbClr val="880000"/>
                </a:solidFill>
              </a:rPr>
              <a:t> 2 </a:t>
            </a:r>
            <a:r>
              <a:rPr lang="en-US" dirty="0" err="1">
                <a:solidFill>
                  <a:srgbClr val="880000"/>
                </a:solidFill>
              </a:rPr>
              <a:t>phần</a:t>
            </a:r>
            <a:r>
              <a:rPr lang="en-US" dirty="0">
                <a:solidFill>
                  <a:srgbClr val="880000"/>
                </a:solidFill>
              </a:rPr>
              <a:t> </a:t>
            </a:r>
            <a:r>
              <a:rPr lang="en-US" dirty="0" err="1">
                <a:solidFill>
                  <a:srgbClr val="880000"/>
                </a:solidFill>
              </a:rPr>
              <a:t>tử</a:t>
            </a:r>
            <a:r>
              <a:rPr lang="en-US" dirty="0">
                <a:solidFill>
                  <a:srgbClr val="000000"/>
                </a:solidFill>
              </a:rPr>
              <a:t> </a:t>
            </a:r>
          </a:p>
          <a:p>
            <a:r>
              <a:rPr lang="en-US" dirty="0" err="1">
                <a:solidFill>
                  <a:srgbClr val="000088"/>
                </a:solidFill>
              </a:rPr>
              <a:t>var</a:t>
            </a:r>
            <a:r>
              <a:rPr lang="en-US" dirty="0">
                <a:solidFill>
                  <a:srgbClr val="000000"/>
                </a:solidFill>
              </a:rPr>
              <a:t> </a:t>
            </a:r>
            <a:r>
              <a:rPr lang="en-US" dirty="0" err="1">
                <a:solidFill>
                  <a:srgbClr val="000000"/>
                </a:solidFill>
              </a:rPr>
              <a:t>listState</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000088"/>
                </a:solidFill>
              </a:rPr>
              <a:t>new</a:t>
            </a:r>
            <a:r>
              <a:rPr lang="en-US" dirty="0">
                <a:solidFill>
                  <a:srgbClr val="000000"/>
                </a:solidFill>
              </a:rPr>
              <a:t> </a:t>
            </a:r>
            <a:r>
              <a:rPr lang="en-US" dirty="0">
                <a:solidFill>
                  <a:srgbClr val="660066"/>
                </a:solidFill>
              </a:rPr>
              <a:t>List</a:t>
            </a:r>
            <a:r>
              <a:rPr lang="en-US" dirty="0">
                <a:solidFill>
                  <a:srgbClr val="666600"/>
                </a:solidFill>
              </a:rPr>
              <a:t>(</a:t>
            </a:r>
            <a:r>
              <a:rPr lang="en-US" dirty="0">
                <a:solidFill>
                  <a:srgbClr val="006666"/>
                </a:solidFill>
              </a:rPr>
              <a:t>2</a:t>
            </a:r>
            <a:r>
              <a:rPr lang="en-US" dirty="0">
                <a:solidFill>
                  <a:srgbClr val="666600"/>
                </a:solidFill>
              </a:rPr>
              <a:t>);</a:t>
            </a:r>
            <a:r>
              <a:rPr lang="en-US" dirty="0">
                <a:solidFill>
                  <a:srgbClr val="000000"/>
                </a:solidFill>
              </a:rPr>
              <a:t> </a:t>
            </a:r>
          </a:p>
          <a:p>
            <a:r>
              <a:rPr lang="en-US" dirty="0">
                <a:solidFill>
                  <a:srgbClr val="880000"/>
                </a:solidFill>
              </a:rPr>
              <a:t>//</a:t>
            </a:r>
            <a:r>
              <a:rPr lang="en-US" dirty="0" err="1">
                <a:solidFill>
                  <a:srgbClr val="880000"/>
                </a:solidFill>
              </a:rPr>
              <a:t>Khởi</a:t>
            </a:r>
            <a:r>
              <a:rPr lang="en-US" dirty="0">
                <a:solidFill>
                  <a:srgbClr val="880000"/>
                </a:solidFill>
              </a:rPr>
              <a:t> </a:t>
            </a:r>
            <a:r>
              <a:rPr lang="en-US" dirty="0" err="1">
                <a:solidFill>
                  <a:srgbClr val="880000"/>
                </a:solidFill>
              </a:rPr>
              <a:t>tạo</a:t>
            </a:r>
            <a:r>
              <a:rPr lang="en-US" dirty="0">
                <a:solidFill>
                  <a:srgbClr val="880000"/>
                </a:solidFill>
              </a:rPr>
              <a:t> </a:t>
            </a:r>
            <a:r>
              <a:rPr lang="en-US" dirty="0" err="1">
                <a:solidFill>
                  <a:srgbClr val="880000"/>
                </a:solidFill>
              </a:rPr>
              <a:t>các</a:t>
            </a:r>
            <a:r>
              <a:rPr lang="en-US" dirty="0">
                <a:solidFill>
                  <a:srgbClr val="880000"/>
                </a:solidFill>
              </a:rPr>
              <a:t> </a:t>
            </a:r>
            <a:r>
              <a:rPr lang="en-US" dirty="0" err="1">
                <a:solidFill>
                  <a:srgbClr val="880000"/>
                </a:solidFill>
              </a:rPr>
              <a:t>phần</a:t>
            </a:r>
            <a:r>
              <a:rPr lang="en-US" dirty="0">
                <a:solidFill>
                  <a:srgbClr val="880000"/>
                </a:solidFill>
              </a:rPr>
              <a:t> </a:t>
            </a:r>
            <a:r>
              <a:rPr lang="en-US" dirty="0" err="1">
                <a:solidFill>
                  <a:srgbClr val="880000"/>
                </a:solidFill>
              </a:rPr>
              <a:t>tử</a:t>
            </a:r>
            <a:r>
              <a:rPr lang="en-US" dirty="0">
                <a:solidFill>
                  <a:srgbClr val="880000"/>
                </a:solidFill>
              </a:rPr>
              <a:t> </a:t>
            </a:r>
            <a:r>
              <a:rPr lang="en-US" dirty="0" err="1">
                <a:solidFill>
                  <a:srgbClr val="880000"/>
                </a:solidFill>
              </a:rPr>
              <a:t>trong</a:t>
            </a:r>
            <a:r>
              <a:rPr lang="en-US" dirty="0">
                <a:solidFill>
                  <a:srgbClr val="880000"/>
                </a:solidFill>
              </a:rPr>
              <a:t> </a:t>
            </a:r>
            <a:r>
              <a:rPr lang="en-US" dirty="0" err="1">
                <a:solidFill>
                  <a:srgbClr val="880000"/>
                </a:solidFill>
              </a:rPr>
              <a:t>mảng</a:t>
            </a:r>
            <a:endParaRPr lang="en-US" dirty="0">
              <a:solidFill>
                <a:srgbClr val="880000"/>
              </a:solidFill>
            </a:endParaRPr>
          </a:p>
          <a:p>
            <a:r>
              <a:rPr lang="en-US" dirty="0">
                <a:solidFill>
                  <a:srgbClr val="000000"/>
                </a:solidFill>
              </a:rPr>
              <a:t> </a:t>
            </a:r>
            <a:r>
              <a:rPr lang="en-US" dirty="0" err="1">
                <a:solidFill>
                  <a:srgbClr val="000000"/>
                </a:solidFill>
              </a:rPr>
              <a:t>listState</a:t>
            </a:r>
            <a:r>
              <a:rPr lang="en-US" dirty="0">
                <a:solidFill>
                  <a:srgbClr val="666600"/>
                </a:solidFill>
              </a:rPr>
              <a:t>[</a:t>
            </a:r>
            <a:r>
              <a:rPr lang="en-US" dirty="0">
                <a:solidFill>
                  <a:srgbClr val="006666"/>
                </a:solidFill>
              </a:rPr>
              <a:t>0</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008800"/>
                </a:solidFill>
              </a:rPr>
              <a:t>'on’</a:t>
            </a:r>
            <a:r>
              <a:rPr lang="en-US" dirty="0">
                <a:solidFill>
                  <a:srgbClr val="666600"/>
                </a:solidFill>
              </a:rPr>
              <a:t>;</a:t>
            </a:r>
          </a:p>
          <a:p>
            <a:r>
              <a:rPr lang="en-US" dirty="0">
                <a:solidFill>
                  <a:srgbClr val="000000"/>
                </a:solidFill>
              </a:rPr>
              <a:t> </a:t>
            </a:r>
            <a:r>
              <a:rPr lang="en-US" dirty="0" err="1">
                <a:solidFill>
                  <a:srgbClr val="000000"/>
                </a:solidFill>
              </a:rPr>
              <a:t>listState</a:t>
            </a:r>
            <a:r>
              <a:rPr lang="en-US" dirty="0">
                <a:solidFill>
                  <a:srgbClr val="666600"/>
                </a:solidFill>
              </a:rPr>
              <a:t>[</a:t>
            </a:r>
            <a:r>
              <a:rPr lang="en-US" dirty="0">
                <a:solidFill>
                  <a:srgbClr val="006666"/>
                </a:solidFill>
              </a:rPr>
              <a:t>1</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008800"/>
                </a:solidFill>
              </a:rPr>
              <a:t>'off’</a:t>
            </a:r>
            <a:r>
              <a:rPr lang="en-US" dirty="0">
                <a:solidFill>
                  <a:srgbClr val="666600"/>
                </a:solidFill>
              </a:rPr>
              <a:t>;</a:t>
            </a:r>
            <a:r>
              <a:rPr lang="en-US" dirty="0">
                <a:solidFill>
                  <a:srgbClr val="000000"/>
                </a:solidFill>
              </a:rPr>
              <a:t> </a:t>
            </a:r>
          </a:p>
          <a:p>
            <a:r>
              <a:rPr lang="en-US" dirty="0">
                <a:solidFill>
                  <a:srgbClr val="880000"/>
                </a:solidFill>
              </a:rPr>
              <a:t>//</a:t>
            </a:r>
            <a:r>
              <a:rPr lang="en-US" dirty="0" err="1">
                <a:solidFill>
                  <a:srgbClr val="880000"/>
                </a:solidFill>
              </a:rPr>
              <a:t>Nếu</a:t>
            </a:r>
            <a:r>
              <a:rPr lang="en-US" dirty="0">
                <a:solidFill>
                  <a:srgbClr val="880000"/>
                </a:solidFill>
              </a:rPr>
              <a:t> </a:t>
            </a:r>
            <a:r>
              <a:rPr lang="en-US" dirty="0" err="1">
                <a:solidFill>
                  <a:srgbClr val="880000"/>
                </a:solidFill>
              </a:rPr>
              <a:t>truy</a:t>
            </a:r>
            <a:r>
              <a:rPr lang="en-US" dirty="0">
                <a:solidFill>
                  <a:srgbClr val="880000"/>
                </a:solidFill>
              </a:rPr>
              <a:t> </a:t>
            </a:r>
            <a:r>
              <a:rPr lang="en-US" dirty="0" err="1">
                <a:solidFill>
                  <a:srgbClr val="880000"/>
                </a:solidFill>
              </a:rPr>
              <a:t>cập</a:t>
            </a:r>
            <a:r>
              <a:rPr lang="en-US" dirty="0">
                <a:solidFill>
                  <a:srgbClr val="880000"/>
                </a:solidFill>
              </a:rPr>
              <a:t> </a:t>
            </a:r>
            <a:r>
              <a:rPr lang="en-US" dirty="0" err="1">
                <a:solidFill>
                  <a:srgbClr val="880000"/>
                </a:solidFill>
              </a:rPr>
              <a:t>listState</a:t>
            </a:r>
            <a:r>
              <a:rPr lang="en-US" dirty="0">
                <a:solidFill>
                  <a:srgbClr val="880000"/>
                </a:solidFill>
              </a:rPr>
              <a:t>[2] </a:t>
            </a:r>
            <a:r>
              <a:rPr lang="en-US" dirty="0" err="1">
                <a:solidFill>
                  <a:srgbClr val="880000"/>
                </a:solidFill>
              </a:rPr>
              <a:t>sẽ</a:t>
            </a:r>
            <a:r>
              <a:rPr lang="en-US" dirty="0">
                <a:solidFill>
                  <a:srgbClr val="880000"/>
                </a:solidFill>
              </a:rPr>
              <a:t> </a:t>
            </a:r>
            <a:r>
              <a:rPr lang="en-US" dirty="0" err="1">
                <a:solidFill>
                  <a:srgbClr val="880000"/>
                </a:solidFill>
              </a:rPr>
              <a:t>lỗi</a:t>
            </a:r>
            <a:r>
              <a:rPr lang="en-US" dirty="0">
                <a:solidFill>
                  <a:srgbClr val="880000"/>
                </a:solidFill>
              </a:rPr>
              <a:t>- </a:t>
            </a:r>
            <a:r>
              <a:rPr lang="en-US" dirty="0" err="1">
                <a:solidFill>
                  <a:srgbClr val="880000"/>
                </a:solidFill>
              </a:rPr>
              <a:t>vì</a:t>
            </a:r>
            <a:r>
              <a:rPr lang="en-US" dirty="0">
                <a:solidFill>
                  <a:srgbClr val="880000"/>
                </a:solidFill>
              </a:rPr>
              <a:t> List </a:t>
            </a:r>
            <a:r>
              <a:rPr lang="en-US" dirty="0" err="1">
                <a:solidFill>
                  <a:srgbClr val="880000"/>
                </a:solidFill>
              </a:rPr>
              <a:t>chỉ</a:t>
            </a:r>
            <a:r>
              <a:rPr lang="en-US" dirty="0">
                <a:solidFill>
                  <a:srgbClr val="880000"/>
                </a:solidFill>
              </a:rPr>
              <a:t> </a:t>
            </a:r>
            <a:r>
              <a:rPr lang="en-US" dirty="0" err="1">
                <a:solidFill>
                  <a:srgbClr val="880000"/>
                </a:solidFill>
              </a:rPr>
              <a:t>có</a:t>
            </a:r>
            <a:r>
              <a:rPr lang="en-US" dirty="0">
                <a:solidFill>
                  <a:srgbClr val="880000"/>
                </a:solidFill>
              </a:rPr>
              <a:t> 2 </a:t>
            </a:r>
            <a:r>
              <a:rPr lang="en-US" dirty="0" err="1">
                <a:solidFill>
                  <a:srgbClr val="880000"/>
                </a:solidFill>
              </a:rPr>
              <a:t>phần</a:t>
            </a:r>
            <a:r>
              <a:rPr lang="en-US" dirty="0">
                <a:solidFill>
                  <a:srgbClr val="880000"/>
                </a:solidFill>
              </a:rPr>
              <a:t> </a:t>
            </a:r>
            <a:r>
              <a:rPr lang="en-US" dirty="0" err="1">
                <a:solidFill>
                  <a:srgbClr val="880000"/>
                </a:solidFill>
              </a:rPr>
              <a:t>tử</a:t>
            </a:r>
            <a:r>
              <a:rPr lang="en-US" dirty="0">
                <a:solidFill>
                  <a:srgbClr val="000000"/>
                </a:solidFill>
              </a:rPr>
              <a:t> </a:t>
            </a:r>
          </a:p>
          <a:p>
            <a:r>
              <a:rPr lang="en-US" dirty="0">
                <a:solidFill>
                  <a:srgbClr val="000088"/>
                </a:solidFill>
              </a:rPr>
              <a:t>print</a:t>
            </a:r>
            <a:r>
              <a:rPr lang="en-US" dirty="0">
                <a:solidFill>
                  <a:srgbClr val="666600"/>
                </a:solidFill>
              </a:rPr>
              <a:t>(</a:t>
            </a:r>
            <a:r>
              <a:rPr lang="en-US" dirty="0" err="1">
                <a:solidFill>
                  <a:srgbClr val="000000"/>
                </a:solidFill>
              </a:rPr>
              <a:t>listState</a:t>
            </a:r>
            <a:r>
              <a:rPr lang="en-US" dirty="0">
                <a:solidFill>
                  <a:srgbClr val="666600"/>
                </a:solidFill>
              </a:rPr>
              <a:t>);</a:t>
            </a:r>
            <a:r>
              <a:rPr lang="en-US" dirty="0">
                <a:solidFill>
                  <a:srgbClr val="000000"/>
                </a:solidFill>
              </a:rPr>
              <a:t> </a:t>
            </a:r>
            <a:r>
              <a:rPr lang="en-US" dirty="0">
                <a:solidFill>
                  <a:srgbClr val="880000"/>
                </a:solidFill>
              </a:rPr>
              <a:t>//[on, off]</a:t>
            </a:r>
            <a:endParaRPr lang="en-US" dirty="0"/>
          </a:p>
        </p:txBody>
      </p:sp>
      <p:sp>
        <p:nvSpPr>
          <p:cNvPr id="12" name="Rectangle 11">
            <a:extLst>
              <a:ext uri="{FF2B5EF4-FFF2-40B4-BE49-F238E27FC236}">
                <a16:creationId xmlns:a16="http://schemas.microsoft.com/office/drawing/2014/main" id="{93B5B996-8100-184E-8F79-872E43A6CBCF}"/>
              </a:ext>
            </a:extLst>
          </p:cNvPr>
          <p:cNvSpPr/>
          <p:nvPr/>
        </p:nvSpPr>
        <p:spPr>
          <a:xfrm>
            <a:off x="5257800" y="2304792"/>
            <a:ext cx="4683868" cy="2862322"/>
          </a:xfrm>
          <a:prstGeom prst="rect">
            <a:avLst/>
          </a:prstGeom>
        </p:spPr>
        <p:txBody>
          <a:bodyPr wrap="square">
            <a:spAutoFit/>
          </a:bodyPr>
          <a:lstStyle/>
          <a:p>
            <a:r>
              <a:rPr lang="vi-VN" dirty="0">
                <a:solidFill>
                  <a:srgbClr val="880000"/>
                </a:solidFill>
              </a:rPr>
              <a:t>//Khai báo mảng thay đổi được</a:t>
            </a:r>
            <a:r>
              <a:rPr lang="vi-VN" dirty="0">
                <a:solidFill>
                  <a:srgbClr val="000000"/>
                </a:solidFill>
              </a:rPr>
              <a:t> </a:t>
            </a:r>
          </a:p>
          <a:p>
            <a:r>
              <a:rPr lang="vi-VN" dirty="0">
                <a:solidFill>
                  <a:srgbClr val="000088"/>
                </a:solidFill>
              </a:rPr>
              <a:t>var</a:t>
            </a:r>
            <a:r>
              <a:rPr lang="vi-VN" dirty="0">
                <a:solidFill>
                  <a:srgbClr val="000000"/>
                </a:solidFill>
              </a:rPr>
              <a:t> dow </a:t>
            </a:r>
            <a:r>
              <a:rPr lang="vi-VN" dirty="0">
                <a:solidFill>
                  <a:srgbClr val="666600"/>
                </a:solidFill>
              </a:rPr>
              <a:t>=</a:t>
            </a:r>
            <a:r>
              <a:rPr lang="vi-VN" dirty="0">
                <a:solidFill>
                  <a:srgbClr val="000000"/>
                </a:solidFill>
              </a:rPr>
              <a:t> </a:t>
            </a:r>
            <a:r>
              <a:rPr lang="vi-VN" dirty="0">
                <a:solidFill>
                  <a:srgbClr val="000088"/>
                </a:solidFill>
              </a:rPr>
              <a:t>new</a:t>
            </a:r>
            <a:r>
              <a:rPr lang="vi-VN" dirty="0">
                <a:solidFill>
                  <a:srgbClr val="000000"/>
                </a:solidFill>
              </a:rPr>
              <a:t> </a:t>
            </a:r>
            <a:r>
              <a:rPr lang="vi-VN" dirty="0">
                <a:solidFill>
                  <a:srgbClr val="660066"/>
                </a:solidFill>
              </a:rPr>
              <a:t>List</a:t>
            </a:r>
            <a:r>
              <a:rPr lang="vi-VN" dirty="0">
                <a:solidFill>
                  <a:srgbClr val="666600"/>
                </a:solidFill>
              </a:rPr>
              <a:t>();</a:t>
            </a:r>
            <a:r>
              <a:rPr lang="vi-VN" dirty="0">
                <a:solidFill>
                  <a:srgbClr val="000000"/>
                </a:solidFill>
              </a:rPr>
              <a:t> </a:t>
            </a:r>
          </a:p>
          <a:p>
            <a:r>
              <a:rPr lang="vi-VN" dirty="0">
                <a:solidFill>
                  <a:srgbClr val="880000"/>
                </a:solidFill>
              </a:rPr>
              <a:t>//Thêm các phần tử vào mảng</a:t>
            </a:r>
            <a:r>
              <a:rPr lang="vi-VN" dirty="0">
                <a:solidFill>
                  <a:srgbClr val="000000"/>
                </a:solidFill>
              </a:rPr>
              <a:t> </a:t>
            </a:r>
          </a:p>
          <a:p>
            <a:r>
              <a:rPr lang="vi-VN" dirty="0">
                <a:solidFill>
                  <a:srgbClr val="000000"/>
                </a:solidFill>
              </a:rPr>
              <a:t>dow</a:t>
            </a:r>
            <a:r>
              <a:rPr lang="vi-VN" dirty="0">
                <a:solidFill>
                  <a:srgbClr val="666600"/>
                </a:solidFill>
              </a:rPr>
              <a:t>.</a:t>
            </a:r>
            <a:r>
              <a:rPr lang="vi-VN" dirty="0">
                <a:solidFill>
                  <a:srgbClr val="000088"/>
                </a:solidFill>
              </a:rPr>
              <a:t>add</a:t>
            </a:r>
            <a:r>
              <a:rPr lang="vi-VN" dirty="0">
                <a:solidFill>
                  <a:srgbClr val="666600"/>
                </a:solidFill>
              </a:rPr>
              <a:t>(</a:t>
            </a:r>
            <a:r>
              <a:rPr lang="vi-VN" dirty="0">
                <a:solidFill>
                  <a:srgbClr val="008800"/>
                </a:solidFill>
              </a:rPr>
              <a:t>'Monday’</a:t>
            </a:r>
            <a:r>
              <a:rPr lang="vi-VN" dirty="0">
                <a:solidFill>
                  <a:srgbClr val="666600"/>
                </a:solidFill>
              </a:rPr>
              <a:t>);</a:t>
            </a:r>
            <a:r>
              <a:rPr lang="vi-VN" dirty="0">
                <a:solidFill>
                  <a:srgbClr val="000000"/>
                </a:solidFill>
              </a:rPr>
              <a:t> </a:t>
            </a:r>
          </a:p>
          <a:p>
            <a:r>
              <a:rPr lang="vi-VN" dirty="0">
                <a:solidFill>
                  <a:srgbClr val="000000"/>
                </a:solidFill>
              </a:rPr>
              <a:t>dow</a:t>
            </a:r>
            <a:r>
              <a:rPr lang="vi-VN" dirty="0">
                <a:solidFill>
                  <a:srgbClr val="666600"/>
                </a:solidFill>
              </a:rPr>
              <a:t>.</a:t>
            </a:r>
            <a:r>
              <a:rPr lang="vi-VN" dirty="0">
                <a:solidFill>
                  <a:srgbClr val="000088"/>
                </a:solidFill>
              </a:rPr>
              <a:t>add</a:t>
            </a:r>
            <a:r>
              <a:rPr lang="vi-VN" dirty="0">
                <a:solidFill>
                  <a:srgbClr val="666600"/>
                </a:solidFill>
              </a:rPr>
              <a:t>(</a:t>
            </a:r>
            <a:r>
              <a:rPr lang="vi-VN" dirty="0">
                <a:solidFill>
                  <a:srgbClr val="008800"/>
                </a:solidFill>
              </a:rPr>
              <a:t>'Tuesday’</a:t>
            </a:r>
            <a:r>
              <a:rPr lang="vi-VN" dirty="0">
                <a:solidFill>
                  <a:srgbClr val="666600"/>
                </a:solidFill>
              </a:rPr>
              <a:t>);</a:t>
            </a:r>
            <a:r>
              <a:rPr lang="vi-VN" dirty="0">
                <a:solidFill>
                  <a:srgbClr val="000000"/>
                </a:solidFill>
              </a:rPr>
              <a:t> </a:t>
            </a:r>
          </a:p>
          <a:p>
            <a:r>
              <a:rPr lang="vi-VN" dirty="0">
                <a:solidFill>
                  <a:srgbClr val="000000"/>
                </a:solidFill>
              </a:rPr>
              <a:t>dow</a:t>
            </a:r>
            <a:r>
              <a:rPr lang="vi-VN" dirty="0">
                <a:solidFill>
                  <a:srgbClr val="666600"/>
                </a:solidFill>
              </a:rPr>
              <a:t>.</a:t>
            </a:r>
            <a:r>
              <a:rPr lang="vi-VN" dirty="0">
                <a:solidFill>
                  <a:srgbClr val="000088"/>
                </a:solidFill>
              </a:rPr>
              <a:t>add</a:t>
            </a:r>
            <a:r>
              <a:rPr lang="vi-VN" dirty="0">
                <a:solidFill>
                  <a:srgbClr val="666600"/>
                </a:solidFill>
              </a:rPr>
              <a:t>(</a:t>
            </a:r>
            <a:r>
              <a:rPr lang="vi-VN" dirty="0">
                <a:solidFill>
                  <a:srgbClr val="008800"/>
                </a:solidFill>
              </a:rPr>
              <a:t>'Thursday’</a:t>
            </a:r>
            <a:r>
              <a:rPr lang="vi-VN" dirty="0">
                <a:solidFill>
                  <a:srgbClr val="666600"/>
                </a:solidFill>
              </a:rPr>
              <a:t>);</a:t>
            </a:r>
            <a:r>
              <a:rPr lang="vi-VN" dirty="0">
                <a:solidFill>
                  <a:srgbClr val="000000"/>
                </a:solidFill>
              </a:rPr>
              <a:t> </a:t>
            </a:r>
          </a:p>
          <a:p>
            <a:r>
              <a:rPr lang="vi-VN" dirty="0">
                <a:solidFill>
                  <a:srgbClr val="000088"/>
                </a:solidFill>
              </a:rPr>
              <a:t>print</a:t>
            </a:r>
            <a:r>
              <a:rPr lang="vi-VN" dirty="0">
                <a:solidFill>
                  <a:srgbClr val="666600"/>
                </a:solidFill>
              </a:rPr>
              <a:t>(</a:t>
            </a:r>
            <a:r>
              <a:rPr lang="vi-VN" dirty="0">
                <a:solidFill>
                  <a:srgbClr val="000000"/>
                </a:solidFill>
              </a:rPr>
              <a:t>dow</a:t>
            </a:r>
            <a:r>
              <a:rPr lang="vi-VN" dirty="0">
                <a:solidFill>
                  <a:srgbClr val="666600"/>
                </a:solidFill>
              </a:rPr>
              <a:t>);</a:t>
            </a:r>
            <a:r>
              <a:rPr lang="vi-VN" dirty="0">
                <a:solidFill>
                  <a:srgbClr val="000000"/>
                </a:solidFill>
              </a:rPr>
              <a:t> </a:t>
            </a:r>
            <a:r>
              <a:rPr lang="vi-VN" dirty="0">
                <a:solidFill>
                  <a:srgbClr val="880000"/>
                </a:solidFill>
              </a:rPr>
              <a:t>//[Monday, Tuesday, Thursday]</a:t>
            </a:r>
            <a:r>
              <a:rPr lang="vi-VN" dirty="0">
                <a:solidFill>
                  <a:srgbClr val="000000"/>
                </a:solidFill>
              </a:rPr>
              <a:t> </a:t>
            </a:r>
          </a:p>
          <a:p>
            <a:r>
              <a:rPr lang="vi-VN" dirty="0">
                <a:solidFill>
                  <a:srgbClr val="880000"/>
                </a:solidFill>
              </a:rPr>
              <a:t>//Xóa phần tủ cuối cùng</a:t>
            </a:r>
            <a:r>
              <a:rPr lang="vi-VN" dirty="0">
                <a:solidFill>
                  <a:srgbClr val="000000"/>
                </a:solidFill>
              </a:rPr>
              <a:t> </a:t>
            </a:r>
          </a:p>
          <a:p>
            <a:r>
              <a:rPr lang="vi-VN" dirty="0">
                <a:solidFill>
                  <a:srgbClr val="000000"/>
                </a:solidFill>
              </a:rPr>
              <a:t>dow</a:t>
            </a:r>
            <a:r>
              <a:rPr lang="vi-VN" dirty="0">
                <a:solidFill>
                  <a:srgbClr val="666600"/>
                </a:solidFill>
              </a:rPr>
              <a:t>.</a:t>
            </a:r>
            <a:r>
              <a:rPr lang="vi-VN" dirty="0">
                <a:solidFill>
                  <a:srgbClr val="000000"/>
                </a:solidFill>
              </a:rPr>
              <a:t>removeLast</a:t>
            </a:r>
            <a:r>
              <a:rPr lang="vi-VN" dirty="0">
                <a:solidFill>
                  <a:srgbClr val="666600"/>
                </a:solidFill>
              </a:rPr>
              <a:t>();</a:t>
            </a:r>
            <a:r>
              <a:rPr lang="vi-VN" dirty="0">
                <a:solidFill>
                  <a:srgbClr val="000000"/>
                </a:solidFill>
              </a:rPr>
              <a:t> </a:t>
            </a:r>
          </a:p>
          <a:p>
            <a:r>
              <a:rPr lang="vi-VN" dirty="0">
                <a:solidFill>
                  <a:srgbClr val="000088"/>
                </a:solidFill>
              </a:rPr>
              <a:t>print</a:t>
            </a:r>
            <a:r>
              <a:rPr lang="vi-VN" dirty="0">
                <a:solidFill>
                  <a:srgbClr val="666600"/>
                </a:solidFill>
              </a:rPr>
              <a:t>(</a:t>
            </a:r>
            <a:r>
              <a:rPr lang="vi-VN" dirty="0">
                <a:solidFill>
                  <a:srgbClr val="000000"/>
                </a:solidFill>
              </a:rPr>
              <a:t>dow</a:t>
            </a:r>
            <a:r>
              <a:rPr lang="vi-VN" dirty="0">
                <a:solidFill>
                  <a:srgbClr val="666600"/>
                </a:solidFill>
              </a:rPr>
              <a:t>);</a:t>
            </a:r>
            <a:r>
              <a:rPr lang="vi-VN" dirty="0">
                <a:solidFill>
                  <a:srgbClr val="000000"/>
                </a:solidFill>
              </a:rPr>
              <a:t> </a:t>
            </a:r>
            <a:r>
              <a:rPr lang="vi-VN" dirty="0">
                <a:solidFill>
                  <a:srgbClr val="880000"/>
                </a:solidFill>
              </a:rPr>
              <a:t>//[Monday, Tuesday</a:t>
            </a:r>
            <a:endParaRPr lang="en-US" dirty="0"/>
          </a:p>
        </p:txBody>
      </p:sp>
      <p:sp>
        <p:nvSpPr>
          <p:cNvPr id="13" name="Rectangle 12">
            <a:extLst>
              <a:ext uri="{FF2B5EF4-FFF2-40B4-BE49-F238E27FC236}">
                <a16:creationId xmlns:a16="http://schemas.microsoft.com/office/drawing/2014/main" id="{23B31275-94B0-7647-A486-C597CE5D4009}"/>
              </a:ext>
            </a:extLst>
          </p:cNvPr>
          <p:cNvSpPr/>
          <p:nvPr/>
        </p:nvSpPr>
        <p:spPr>
          <a:xfrm>
            <a:off x="8763000" y="2304792"/>
            <a:ext cx="3581400" cy="1754326"/>
          </a:xfrm>
          <a:prstGeom prst="rect">
            <a:avLst/>
          </a:prstGeom>
        </p:spPr>
        <p:txBody>
          <a:bodyPr wrap="square">
            <a:spAutoFit/>
          </a:bodyPr>
          <a:lstStyle/>
          <a:p>
            <a:r>
              <a:rPr lang="en-US" dirty="0">
                <a:solidFill>
                  <a:srgbClr val="880000"/>
                </a:solidFill>
              </a:rPr>
              <a:t>//</a:t>
            </a:r>
            <a:r>
              <a:rPr lang="en-US" dirty="0" err="1">
                <a:solidFill>
                  <a:srgbClr val="880000"/>
                </a:solidFill>
              </a:rPr>
              <a:t>Khởi</a:t>
            </a:r>
            <a:r>
              <a:rPr lang="en-US" dirty="0">
                <a:solidFill>
                  <a:srgbClr val="880000"/>
                </a:solidFill>
              </a:rPr>
              <a:t> </a:t>
            </a:r>
            <a:r>
              <a:rPr lang="en-US" dirty="0" err="1">
                <a:solidFill>
                  <a:srgbClr val="880000"/>
                </a:solidFill>
              </a:rPr>
              <a:t>tạo</a:t>
            </a:r>
            <a:r>
              <a:rPr lang="en-US" dirty="0">
                <a:solidFill>
                  <a:srgbClr val="880000"/>
                </a:solidFill>
              </a:rPr>
              <a:t> </a:t>
            </a:r>
            <a:r>
              <a:rPr lang="en-US" dirty="0" err="1">
                <a:solidFill>
                  <a:srgbClr val="880000"/>
                </a:solidFill>
              </a:rPr>
              <a:t>mảng</a:t>
            </a:r>
            <a:r>
              <a:rPr lang="en-US" dirty="0">
                <a:solidFill>
                  <a:srgbClr val="880000"/>
                </a:solidFill>
              </a:rPr>
              <a:t> </a:t>
            </a:r>
            <a:r>
              <a:rPr lang="en-US" dirty="0" err="1">
                <a:solidFill>
                  <a:srgbClr val="880000"/>
                </a:solidFill>
              </a:rPr>
              <a:t>với</a:t>
            </a:r>
            <a:r>
              <a:rPr lang="en-US" dirty="0">
                <a:solidFill>
                  <a:srgbClr val="880000"/>
                </a:solidFill>
              </a:rPr>
              <a:t> 2 </a:t>
            </a:r>
            <a:r>
              <a:rPr lang="en-US" dirty="0" err="1">
                <a:solidFill>
                  <a:srgbClr val="880000"/>
                </a:solidFill>
              </a:rPr>
              <a:t>phần</a:t>
            </a:r>
            <a:r>
              <a:rPr lang="en-US" dirty="0">
                <a:solidFill>
                  <a:srgbClr val="880000"/>
                </a:solidFill>
              </a:rPr>
              <a:t> </a:t>
            </a:r>
            <a:r>
              <a:rPr lang="en-US" dirty="0" err="1">
                <a:solidFill>
                  <a:srgbClr val="880000"/>
                </a:solidFill>
              </a:rPr>
              <a:t>tử</a:t>
            </a:r>
            <a:r>
              <a:rPr lang="en-US" dirty="0">
                <a:solidFill>
                  <a:srgbClr val="000000"/>
                </a:solidFill>
              </a:rPr>
              <a:t> </a:t>
            </a:r>
          </a:p>
          <a:p>
            <a:r>
              <a:rPr lang="en-US" dirty="0" err="1">
                <a:solidFill>
                  <a:srgbClr val="000088"/>
                </a:solidFill>
              </a:rPr>
              <a:t>var</a:t>
            </a:r>
            <a:r>
              <a:rPr lang="en-US" dirty="0">
                <a:solidFill>
                  <a:srgbClr val="000000"/>
                </a:solidFill>
              </a:rPr>
              <a:t> </a:t>
            </a:r>
            <a:r>
              <a:rPr lang="en-US" dirty="0">
                <a:solidFill>
                  <a:srgbClr val="000088"/>
                </a:solidFill>
              </a:rPr>
              <a:t>group</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8800"/>
                </a:solidFill>
              </a:rPr>
              <a:t>'member'</a:t>
            </a:r>
            <a:r>
              <a:rPr lang="en-US" dirty="0">
                <a:solidFill>
                  <a:srgbClr val="666600"/>
                </a:solidFill>
              </a:rPr>
              <a:t>,</a:t>
            </a:r>
            <a:r>
              <a:rPr lang="en-US" dirty="0">
                <a:solidFill>
                  <a:srgbClr val="000000"/>
                </a:solidFill>
              </a:rPr>
              <a:t> </a:t>
            </a:r>
            <a:r>
              <a:rPr lang="en-US" dirty="0">
                <a:solidFill>
                  <a:srgbClr val="008800"/>
                </a:solidFill>
              </a:rPr>
              <a:t>'admin’</a:t>
            </a:r>
            <a:r>
              <a:rPr lang="en-US" dirty="0">
                <a:solidFill>
                  <a:srgbClr val="666600"/>
                </a:solidFill>
              </a:rPr>
              <a:t>];</a:t>
            </a:r>
            <a:r>
              <a:rPr lang="en-US" dirty="0">
                <a:solidFill>
                  <a:srgbClr val="000000"/>
                </a:solidFill>
              </a:rPr>
              <a:t> </a:t>
            </a:r>
          </a:p>
          <a:p>
            <a:r>
              <a:rPr lang="en-US" dirty="0" err="1">
                <a:solidFill>
                  <a:srgbClr val="000088"/>
                </a:solidFill>
              </a:rPr>
              <a:t>group</a:t>
            </a:r>
            <a:r>
              <a:rPr lang="en-US" dirty="0" err="1">
                <a:solidFill>
                  <a:srgbClr val="666600"/>
                </a:solidFill>
              </a:rPr>
              <a:t>.</a:t>
            </a:r>
            <a:r>
              <a:rPr lang="en-US" dirty="0" err="1">
                <a:solidFill>
                  <a:srgbClr val="000000"/>
                </a:solidFill>
              </a:rPr>
              <a:t>insert</a:t>
            </a:r>
            <a:r>
              <a:rPr lang="en-US" dirty="0">
                <a:solidFill>
                  <a:srgbClr val="666600"/>
                </a:solidFill>
              </a:rPr>
              <a:t>(</a:t>
            </a:r>
            <a:r>
              <a:rPr lang="en-US" dirty="0">
                <a:solidFill>
                  <a:srgbClr val="006666"/>
                </a:solidFill>
              </a:rPr>
              <a:t>0</a:t>
            </a:r>
            <a:r>
              <a:rPr lang="en-US" dirty="0">
                <a:solidFill>
                  <a:srgbClr val="666600"/>
                </a:solidFill>
              </a:rPr>
              <a:t>,</a:t>
            </a:r>
            <a:r>
              <a:rPr lang="en-US" dirty="0">
                <a:solidFill>
                  <a:srgbClr val="000000"/>
                </a:solidFill>
              </a:rPr>
              <a:t> </a:t>
            </a:r>
            <a:r>
              <a:rPr lang="en-US" dirty="0">
                <a:solidFill>
                  <a:srgbClr val="008800"/>
                </a:solidFill>
              </a:rPr>
              <a:t>'guest'</a:t>
            </a:r>
            <a:r>
              <a:rPr lang="en-US" dirty="0">
                <a:solidFill>
                  <a:srgbClr val="666600"/>
                </a:solidFill>
              </a:rPr>
              <a:t>);</a:t>
            </a:r>
            <a:r>
              <a:rPr lang="en-US" dirty="0">
                <a:solidFill>
                  <a:srgbClr val="000000"/>
                </a:solidFill>
              </a:rPr>
              <a:t> </a:t>
            </a:r>
            <a:r>
              <a:rPr lang="en-US" dirty="0">
                <a:solidFill>
                  <a:srgbClr val="880000"/>
                </a:solidFill>
              </a:rPr>
              <a:t>/</a:t>
            </a:r>
          </a:p>
          <a:p>
            <a:r>
              <a:rPr lang="en-US" dirty="0">
                <a:solidFill>
                  <a:srgbClr val="880000"/>
                </a:solidFill>
              </a:rPr>
              <a:t>/</a:t>
            </a:r>
            <a:r>
              <a:rPr lang="en-US" dirty="0" err="1">
                <a:solidFill>
                  <a:srgbClr val="880000"/>
                </a:solidFill>
              </a:rPr>
              <a:t>Chèn</a:t>
            </a:r>
            <a:r>
              <a:rPr lang="en-US" dirty="0">
                <a:solidFill>
                  <a:srgbClr val="880000"/>
                </a:solidFill>
              </a:rPr>
              <a:t> </a:t>
            </a:r>
            <a:r>
              <a:rPr lang="en-US" dirty="0" err="1">
                <a:solidFill>
                  <a:srgbClr val="880000"/>
                </a:solidFill>
              </a:rPr>
              <a:t>phần</a:t>
            </a:r>
            <a:r>
              <a:rPr lang="en-US" dirty="0">
                <a:solidFill>
                  <a:srgbClr val="880000"/>
                </a:solidFill>
              </a:rPr>
              <a:t> </a:t>
            </a:r>
            <a:r>
              <a:rPr lang="en-US" dirty="0" err="1">
                <a:solidFill>
                  <a:srgbClr val="880000"/>
                </a:solidFill>
              </a:rPr>
              <a:t>tử</a:t>
            </a:r>
            <a:r>
              <a:rPr lang="en-US" dirty="0">
                <a:solidFill>
                  <a:srgbClr val="880000"/>
                </a:solidFill>
              </a:rPr>
              <a:t> </a:t>
            </a:r>
            <a:r>
              <a:rPr lang="en-US" dirty="0" err="1">
                <a:solidFill>
                  <a:srgbClr val="880000"/>
                </a:solidFill>
              </a:rPr>
              <a:t>vào</a:t>
            </a:r>
            <a:r>
              <a:rPr lang="en-US" dirty="0">
                <a:solidFill>
                  <a:srgbClr val="880000"/>
                </a:solidFill>
              </a:rPr>
              <a:t> </a:t>
            </a:r>
            <a:r>
              <a:rPr lang="en-US" dirty="0" err="1">
                <a:solidFill>
                  <a:srgbClr val="880000"/>
                </a:solidFill>
              </a:rPr>
              <a:t>vị</a:t>
            </a:r>
            <a:r>
              <a:rPr lang="en-US" dirty="0">
                <a:solidFill>
                  <a:srgbClr val="880000"/>
                </a:solidFill>
              </a:rPr>
              <a:t> </a:t>
            </a:r>
            <a:r>
              <a:rPr lang="en-US" dirty="0" err="1">
                <a:solidFill>
                  <a:srgbClr val="880000"/>
                </a:solidFill>
              </a:rPr>
              <a:t>trí</a:t>
            </a:r>
            <a:r>
              <a:rPr lang="en-US" dirty="0">
                <a:solidFill>
                  <a:srgbClr val="880000"/>
                </a:solidFill>
              </a:rPr>
              <a:t> 0</a:t>
            </a:r>
            <a:r>
              <a:rPr lang="en-US" dirty="0">
                <a:solidFill>
                  <a:srgbClr val="000000"/>
                </a:solidFill>
              </a:rPr>
              <a:t> </a:t>
            </a:r>
          </a:p>
          <a:p>
            <a:r>
              <a:rPr lang="en-US" dirty="0">
                <a:solidFill>
                  <a:srgbClr val="000088"/>
                </a:solidFill>
              </a:rPr>
              <a:t>print</a:t>
            </a:r>
            <a:r>
              <a:rPr lang="en-US" dirty="0">
                <a:solidFill>
                  <a:srgbClr val="666600"/>
                </a:solidFill>
              </a:rPr>
              <a:t>(</a:t>
            </a:r>
            <a:r>
              <a:rPr lang="en-US" dirty="0">
                <a:solidFill>
                  <a:srgbClr val="000088"/>
                </a:solidFill>
              </a:rPr>
              <a:t>group</a:t>
            </a:r>
            <a:r>
              <a:rPr lang="en-US" dirty="0">
                <a:solidFill>
                  <a:srgbClr val="666600"/>
                </a:solidFill>
              </a:rPr>
              <a:t>);</a:t>
            </a:r>
            <a:r>
              <a:rPr lang="en-US" dirty="0">
                <a:solidFill>
                  <a:srgbClr val="000000"/>
                </a:solidFill>
              </a:rPr>
              <a:t> </a:t>
            </a:r>
            <a:r>
              <a:rPr lang="en-US" dirty="0">
                <a:solidFill>
                  <a:srgbClr val="880000"/>
                </a:solidFill>
              </a:rPr>
              <a:t>//[guest, member, admin]</a:t>
            </a:r>
            <a:endParaRPr lang="en-US" dirty="0"/>
          </a:p>
        </p:txBody>
      </p:sp>
    </p:spTree>
    <p:extLst>
      <p:ext uri="{BB962C8B-B14F-4D97-AF65-F5344CB8AC3E}">
        <p14:creationId xmlns:p14="http://schemas.microsoft.com/office/powerpoint/2010/main" val="2690011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93210-F45D-B340-AC9B-7C81AB913DD8}"/>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3" name="Content Placeholder 2">
            <a:extLst>
              <a:ext uri="{FF2B5EF4-FFF2-40B4-BE49-F238E27FC236}">
                <a16:creationId xmlns:a16="http://schemas.microsoft.com/office/drawing/2014/main" id="{BCEDE1CE-4D15-3D4F-A256-FCCAA4341B66}"/>
              </a:ext>
            </a:extLst>
          </p:cNvPr>
          <p:cNvSpPr>
            <a:spLocks noGrp="1"/>
          </p:cNvSpPr>
          <p:nvPr>
            <p:ph idx="1"/>
          </p:nvPr>
        </p:nvSpPr>
        <p:spPr/>
        <p:txBody>
          <a:bodyPr>
            <a:normAutofit/>
          </a:bodyPr>
          <a:lstStyle/>
          <a:p>
            <a:r>
              <a:rPr lang="en-US" sz="2400" dirty="0"/>
              <a:t>Map</a:t>
            </a:r>
          </a:p>
          <a:p>
            <a:pPr lvl="1"/>
            <a:r>
              <a:rPr lang="vi-VN" sz="2000" dirty="0"/>
              <a:t>Đây là kiểu tập hợp dữ liệu mà mỗi phần tử biểu diễn theo cặp key:value</a:t>
            </a:r>
          </a:p>
          <a:p>
            <a:pPr lvl="1"/>
            <a:r>
              <a:rPr lang="vi-VN" sz="2000" dirty="0"/>
              <a:t>Các phần tử của Map được truy cập bằng ký hiệu </a:t>
            </a:r>
            <a:r>
              <a:rPr lang="vi-VN" sz="2000" dirty="0">
                <a:solidFill>
                  <a:srgbClr val="FF0000"/>
                </a:solidFill>
              </a:rPr>
              <a:t>[]</a:t>
            </a:r>
            <a:r>
              <a:rPr lang="vi-VN" sz="2000" dirty="0"/>
              <a:t> chứa key dạng </a:t>
            </a:r>
            <a:r>
              <a:rPr lang="vi-VN" sz="2000" dirty="0">
                <a:solidFill>
                  <a:srgbClr val="FF0000"/>
                </a:solidFill>
              </a:rPr>
              <a:t>map[key]</a:t>
            </a:r>
          </a:p>
          <a:p>
            <a:endParaRPr lang="en-US" sz="2400" dirty="0"/>
          </a:p>
        </p:txBody>
      </p:sp>
      <p:sp>
        <p:nvSpPr>
          <p:cNvPr id="5" name="Date Placeholder 4">
            <a:extLst>
              <a:ext uri="{FF2B5EF4-FFF2-40B4-BE49-F238E27FC236}">
                <a16:creationId xmlns:a16="http://schemas.microsoft.com/office/drawing/2014/main" id="{1E4AE5CC-E88A-A941-91CB-EA7AC5302CA5}"/>
              </a:ext>
            </a:extLst>
          </p:cNvPr>
          <p:cNvSpPr>
            <a:spLocks noGrp="1"/>
          </p:cNvSpPr>
          <p:nvPr>
            <p:ph type="dt" sz="half" idx="10"/>
          </p:nvPr>
        </p:nvSpPr>
        <p:spPr/>
        <p:txBody>
          <a:bodyPr/>
          <a:lstStyle/>
          <a:p>
            <a:fld id="{1397ACBB-0B87-2940-9788-911F6242FBB3}" type="datetime1">
              <a:rPr lang="en-US" smtClean="0"/>
              <a:t>4/26/21</a:t>
            </a:fld>
            <a:endParaRPr lang="en-US"/>
          </a:p>
        </p:txBody>
      </p:sp>
      <p:sp>
        <p:nvSpPr>
          <p:cNvPr id="6" name="Footer Placeholder 5">
            <a:extLst>
              <a:ext uri="{FF2B5EF4-FFF2-40B4-BE49-F238E27FC236}">
                <a16:creationId xmlns:a16="http://schemas.microsoft.com/office/drawing/2014/main" id="{19678F6B-4AF6-6240-99FF-A133C3A278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046C3E-496A-9547-9AA9-593F74EA4E3E}"/>
              </a:ext>
            </a:extLst>
          </p:cNvPr>
          <p:cNvSpPr>
            <a:spLocks noGrp="1"/>
          </p:cNvSpPr>
          <p:nvPr>
            <p:ph type="sldNum" sz="quarter" idx="12"/>
          </p:nvPr>
        </p:nvSpPr>
        <p:spPr/>
        <p:txBody>
          <a:bodyPr/>
          <a:lstStyle/>
          <a:p>
            <a:fld id="{0E9BF5F7-54E5-E744-A88D-9321BE78B3F4}" type="slidenum">
              <a:rPr lang="en-US" smtClean="0"/>
              <a:t>22</a:t>
            </a:fld>
            <a:endParaRPr lang="en-US"/>
          </a:p>
        </p:txBody>
      </p:sp>
      <p:graphicFrame>
        <p:nvGraphicFramePr>
          <p:cNvPr id="10" name="Content Placeholder 6">
            <a:extLst>
              <a:ext uri="{FF2B5EF4-FFF2-40B4-BE49-F238E27FC236}">
                <a16:creationId xmlns:a16="http://schemas.microsoft.com/office/drawing/2014/main" id="{34B8597B-20E6-4F4D-9407-F71390E0B8B7}"/>
              </a:ext>
            </a:extLst>
          </p:cNvPr>
          <p:cNvGraphicFramePr>
            <a:graphicFrameLocks/>
          </p:cNvGraphicFramePr>
          <p:nvPr>
            <p:extLst>
              <p:ext uri="{D42A27DB-BD31-4B8C-83A1-F6EECF244321}">
                <p14:modId xmlns:p14="http://schemas.microsoft.com/office/powerpoint/2010/main" val="2595753801"/>
              </p:ext>
            </p:extLst>
          </p:nvPr>
        </p:nvGraphicFramePr>
        <p:xfrm>
          <a:off x="2209800" y="3249137"/>
          <a:ext cx="8051006" cy="2011680"/>
        </p:xfrm>
        <a:graphic>
          <a:graphicData uri="http://schemas.openxmlformats.org/drawingml/2006/table">
            <a:tbl>
              <a:tblPr/>
              <a:tblGrid>
                <a:gridCol w="4025503">
                  <a:extLst>
                    <a:ext uri="{9D8B030D-6E8A-4147-A177-3AD203B41FA5}">
                      <a16:colId xmlns:a16="http://schemas.microsoft.com/office/drawing/2014/main" val="4210819459"/>
                    </a:ext>
                  </a:extLst>
                </a:gridCol>
                <a:gridCol w="4025503">
                  <a:extLst>
                    <a:ext uri="{9D8B030D-6E8A-4147-A177-3AD203B41FA5}">
                      <a16:colId xmlns:a16="http://schemas.microsoft.com/office/drawing/2014/main" val="246823382"/>
                    </a:ext>
                  </a:extLst>
                </a:gridCol>
              </a:tblGrid>
              <a:tr h="0">
                <a:tc>
                  <a:txBody>
                    <a:bodyPr/>
                    <a:lstStyle/>
                    <a:p>
                      <a:pPr fontAlgn="t"/>
                      <a:r>
                        <a:rPr lang="en-US">
                          <a:effectLst/>
                        </a:rPr>
                        <a:t>addAll</a:t>
                      </a:r>
                    </a:p>
                  </a:txBody>
                  <a:tcPr>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a:effectLst/>
                        </a:rPr>
                        <a:t>Thêm các phần tử từ một map khác addAll(othemap)</a:t>
                      </a:r>
                    </a:p>
                  </a:txBody>
                  <a:tcPr>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1524362882"/>
                  </a:ext>
                </a:extLst>
              </a:tr>
              <a:tr h="0">
                <a:tc>
                  <a:txBody>
                    <a:bodyPr/>
                    <a:lstStyle/>
                    <a:p>
                      <a:pPr fontAlgn="t"/>
                      <a:r>
                        <a:rPr lang="en-US">
                          <a:effectLst/>
                        </a:rPr>
                        <a:t>clear</a:t>
                      </a:r>
                    </a:p>
                  </a:txBody>
                  <a:tcPr>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a:effectLst/>
                        </a:rPr>
                        <a:t>Làm rỗng Map clear();</a:t>
                      </a:r>
                    </a:p>
                  </a:txBody>
                  <a:tcPr>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2973316067"/>
                  </a:ext>
                </a:extLst>
              </a:tr>
              <a:tr h="0">
                <a:tc>
                  <a:txBody>
                    <a:bodyPr/>
                    <a:lstStyle/>
                    <a:p>
                      <a:pPr fontAlgn="t"/>
                      <a:r>
                        <a:rPr lang="en-US">
                          <a:effectLst/>
                        </a:rPr>
                        <a:t>containsKey</a:t>
                      </a:r>
                    </a:p>
                  </a:txBody>
                  <a:tcPr>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a:effectLst/>
                        </a:rPr>
                        <a:t>containsKey(key) kiểm tra phần tử với key tồn tại</a:t>
                      </a:r>
                    </a:p>
                  </a:txBody>
                  <a:tcPr>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2103722284"/>
                  </a:ext>
                </a:extLst>
              </a:tr>
              <a:tr h="0">
                <a:tc>
                  <a:txBody>
                    <a:bodyPr/>
                    <a:lstStyle/>
                    <a:p>
                      <a:pPr fontAlgn="t"/>
                      <a:r>
                        <a:rPr lang="en-US">
                          <a:effectLst/>
                        </a:rPr>
                        <a:t>remove()</a:t>
                      </a:r>
                    </a:p>
                  </a:txBody>
                  <a:tcPr>
                    <a:lnL>
                      <a:noFill/>
                    </a:lnL>
                    <a:lnR>
                      <a:noFill/>
                    </a:lnR>
                    <a:lnT w="9525" cap="flat" cmpd="sng" algn="ctr">
                      <a:solidFill>
                        <a:srgbClr val="DEE2E6"/>
                      </a:solidFill>
                      <a:prstDash val="solid"/>
                      <a:round/>
                      <a:headEnd type="none" w="med" len="med"/>
                      <a:tailEnd type="none" w="med" len="med"/>
                    </a:lnT>
                    <a:lnB>
                      <a:noFill/>
                    </a:lnB>
                  </a:tcPr>
                </a:tc>
                <a:tc>
                  <a:txBody>
                    <a:bodyPr/>
                    <a:lstStyle/>
                    <a:p>
                      <a:pPr fontAlgn="t"/>
                      <a:r>
                        <a:rPr lang="en-US" dirty="0">
                          <a:effectLst/>
                        </a:rPr>
                        <a:t>remove(key) </a:t>
                      </a:r>
                      <a:r>
                        <a:rPr lang="en-US" dirty="0" err="1">
                          <a:effectLst/>
                        </a:rPr>
                        <a:t>xóa</a:t>
                      </a:r>
                      <a:r>
                        <a:rPr lang="en-US" dirty="0">
                          <a:effectLst/>
                        </a:rPr>
                        <a:t> </a:t>
                      </a:r>
                      <a:r>
                        <a:rPr lang="en-US" dirty="0" err="1">
                          <a:effectLst/>
                        </a:rPr>
                        <a:t>phần</a:t>
                      </a:r>
                      <a:r>
                        <a:rPr lang="en-US" dirty="0">
                          <a:effectLst/>
                        </a:rPr>
                        <a:t> </a:t>
                      </a:r>
                      <a:r>
                        <a:rPr lang="en-US" dirty="0" err="1">
                          <a:effectLst/>
                        </a:rPr>
                        <a:t>tử</a:t>
                      </a:r>
                      <a:r>
                        <a:rPr lang="en-US" dirty="0">
                          <a:effectLst/>
                        </a:rPr>
                        <a:t> </a:t>
                      </a:r>
                      <a:r>
                        <a:rPr lang="en-US" dirty="0" err="1">
                          <a:effectLst/>
                        </a:rPr>
                        <a:t>khỏi</a:t>
                      </a:r>
                      <a:r>
                        <a:rPr lang="en-US" dirty="0">
                          <a:effectLst/>
                        </a:rPr>
                        <a:t> map</a:t>
                      </a:r>
                    </a:p>
                  </a:txBody>
                  <a:tcPr>
                    <a:lnL>
                      <a:noFill/>
                    </a:lnL>
                    <a:lnR>
                      <a:noFill/>
                    </a:lnR>
                    <a:lnT w="9525" cap="flat" cmpd="sng" algn="ctr">
                      <a:solidFill>
                        <a:srgbClr val="DEE2E6"/>
                      </a:solidFill>
                      <a:prstDash val="solid"/>
                      <a:round/>
                      <a:headEnd type="none" w="med" len="med"/>
                      <a:tailEnd type="none" w="med" len="med"/>
                    </a:lnT>
                    <a:lnB>
                      <a:noFill/>
                    </a:lnB>
                  </a:tcPr>
                </a:tc>
                <a:extLst>
                  <a:ext uri="{0D108BD9-81ED-4DB2-BD59-A6C34878D82A}">
                    <a16:rowId xmlns:a16="http://schemas.microsoft.com/office/drawing/2014/main" val="786469459"/>
                  </a:ext>
                </a:extLst>
              </a:tr>
            </a:tbl>
          </a:graphicData>
        </a:graphic>
      </p:graphicFrame>
    </p:spTree>
    <p:extLst>
      <p:ext uri="{BB962C8B-B14F-4D97-AF65-F5344CB8AC3E}">
        <p14:creationId xmlns:p14="http://schemas.microsoft.com/office/powerpoint/2010/main" val="2852338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48A00-F974-E84E-ABA8-50BA14B7771B}"/>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4" name="Date Placeholder 3">
            <a:extLst>
              <a:ext uri="{FF2B5EF4-FFF2-40B4-BE49-F238E27FC236}">
                <a16:creationId xmlns:a16="http://schemas.microsoft.com/office/drawing/2014/main" id="{4C537BE1-B130-6A42-80A9-0AF4DE372F34}"/>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3FCBCBA2-6E4E-884D-B283-B0ADC14241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16FEE9-CFFF-BC45-8F21-AB7D6AAEB3D8}"/>
              </a:ext>
            </a:extLst>
          </p:cNvPr>
          <p:cNvSpPr>
            <a:spLocks noGrp="1"/>
          </p:cNvSpPr>
          <p:nvPr>
            <p:ph type="sldNum" sz="quarter" idx="12"/>
          </p:nvPr>
        </p:nvSpPr>
        <p:spPr/>
        <p:txBody>
          <a:bodyPr/>
          <a:lstStyle/>
          <a:p>
            <a:fld id="{0E9BF5F7-54E5-E744-A88D-9321BE78B3F4}" type="slidenum">
              <a:rPr lang="en-US" smtClean="0"/>
              <a:t>23</a:t>
            </a:fld>
            <a:endParaRPr lang="en-US"/>
          </a:p>
        </p:txBody>
      </p:sp>
      <p:sp>
        <p:nvSpPr>
          <p:cNvPr id="8" name="Rectangle 7">
            <a:extLst>
              <a:ext uri="{FF2B5EF4-FFF2-40B4-BE49-F238E27FC236}">
                <a16:creationId xmlns:a16="http://schemas.microsoft.com/office/drawing/2014/main" id="{645FC302-0E45-FA47-9375-F2DF6CE161D9}"/>
              </a:ext>
            </a:extLst>
          </p:cNvPr>
          <p:cNvSpPr/>
          <p:nvPr/>
        </p:nvSpPr>
        <p:spPr>
          <a:xfrm>
            <a:off x="76200" y="1825625"/>
            <a:ext cx="5181600" cy="1200329"/>
          </a:xfrm>
          <a:prstGeom prst="rect">
            <a:avLst/>
          </a:prstGeom>
        </p:spPr>
        <p:txBody>
          <a:bodyPr wrap="square">
            <a:spAutoFit/>
          </a:bodyPr>
          <a:lstStyle/>
          <a:p>
            <a:r>
              <a:rPr lang="en-US" dirty="0">
                <a:solidFill>
                  <a:srgbClr val="880000"/>
                </a:solidFill>
              </a:rPr>
              <a:t>//</a:t>
            </a:r>
            <a:r>
              <a:rPr lang="en-US" dirty="0" err="1">
                <a:solidFill>
                  <a:srgbClr val="880000"/>
                </a:solidFill>
              </a:rPr>
              <a:t>Tạo</a:t>
            </a:r>
            <a:r>
              <a:rPr lang="en-US" dirty="0">
                <a:solidFill>
                  <a:srgbClr val="880000"/>
                </a:solidFill>
              </a:rPr>
              <a:t> </a:t>
            </a:r>
            <a:r>
              <a:rPr lang="en-US" dirty="0" err="1">
                <a:solidFill>
                  <a:srgbClr val="880000"/>
                </a:solidFill>
              </a:rPr>
              <a:t>một</a:t>
            </a:r>
            <a:r>
              <a:rPr lang="en-US" dirty="0">
                <a:solidFill>
                  <a:srgbClr val="880000"/>
                </a:solidFill>
              </a:rPr>
              <a:t> map, </a:t>
            </a:r>
            <a:r>
              <a:rPr lang="en-US" dirty="0" err="1">
                <a:solidFill>
                  <a:srgbClr val="880000"/>
                </a:solidFill>
              </a:rPr>
              <a:t>khới</a:t>
            </a:r>
            <a:r>
              <a:rPr lang="en-US" dirty="0">
                <a:solidFill>
                  <a:srgbClr val="880000"/>
                </a:solidFill>
              </a:rPr>
              <a:t> </a:t>
            </a:r>
            <a:r>
              <a:rPr lang="en-US" dirty="0" err="1">
                <a:solidFill>
                  <a:srgbClr val="880000"/>
                </a:solidFill>
              </a:rPr>
              <a:t>tạo</a:t>
            </a:r>
            <a:r>
              <a:rPr lang="en-US" dirty="0">
                <a:solidFill>
                  <a:srgbClr val="880000"/>
                </a:solidFill>
              </a:rPr>
              <a:t> </a:t>
            </a:r>
            <a:r>
              <a:rPr lang="en-US" dirty="0" err="1">
                <a:solidFill>
                  <a:srgbClr val="880000"/>
                </a:solidFill>
              </a:rPr>
              <a:t>luôn</a:t>
            </a:r>
            <a:r>
              <a:rPr lang="en-US" dirty="0">
                <a:solidFill>
                  <a:srgbClr val="880000"/>
                </a:solidFill>
              </a:rPr>
              <a:t> 3 key - </a:t>
            </a:r>
            <a:r>
              <a:rPr lang="en-US" dirty="0" err="1">
                <a:solidFill>
                  <a:srgbClr val="880000"/>
                </a:solidFill>
              </a:rPr>
              <a:t>nam</a:t>
            </a:r>
            <a:r>
              <a:rPr lang="en-US" dirty="0">
                <a:solidFill>
                  <a:srgbClr val="880000"/>
                </a:solidFill>
              </a:rPr>
              <a:t>, age, score</a:t>
            </a:r>
            <a:r>
              <a:rPr lang="en-US" dirty="0">
                <a:solidFill>
                  <a:srgbClr val="000000"/>
                </a:solidFill>
              </a:rPr>
              <a:t> </a:t>
            </a:r>
          </a:p>
          <a:p>
            <a:r>
              <a:rPr lang="en-US" dirty="0" err="1">
                <a:solidFill>
                  <a:srgbClr val="000088"/>
                </a:solidFill>
              </a:rPr>
              <a:t>var</a:t>
            </a:r>
            <a:r>
              <a:rPr lang="en-US" dirty="0">
                <a:solidFill>
                  <a:srgbClr val="000000"/>
                </a:solidFill>
              </a:rPr>
              <a:t> student </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008800"/>
                </a:solidFill>
              </a:rPr>
              <a:t>'name'</a:t>
            </a:r>
            <a:r>
              <a:rPr lang="en-US" dirty="0">
                <a:solidFill>
                  <a:srgbClr val="666600"/>
                </a:solidFill>
              </a:rPr>
              <a:t>:</a:t>
            </a:r>
            <a:r>
              <a:rPr lang="en-US" dirty="0">
                <a:solidFill>
                  <a:srgbClr val="008800"/>
                </a:solidFill>
              </a:rPr>
              <a:t>'</a:t>
            </a:r>
            <a:r>
              <a:rPr lang="en-US" dirty="0" err="1">
                <a:solidFill>
                  <a:srgbClr val="008800"/>
                </a:solidFill>
              </a:rPr>
              <a:t>Abc</a:t>
            </a:r>
            <a:r>
              <a:rPr lang="en-US" dirty="0">
                <a:solidFill>
                  <a:srgbClr val="008800"/>
                </a:solidFill>
              </a:rPr>
              <a:t>'</a:t>
            </a:r>
            <a:r>
              <a:rPr lang="en-US" dirty="0">
                <a:solidFill>
                  <a:srgbClr val="666600"/>
                </a:solidFill>
              </a:rPr>
              <a:t>,</a:t>
            </a:r>
            <a:r>
              <a:rPr lang="en-US" dirty="0">
                <a:solidFill>
                  <a:srgbClr val="000000"/>
                </a:solidFill>
              </a:rPr>
              <a:t> </a:t>
            </a:r>
            <a:r>
              <a:rPr lang="en-US" dirty="0">
                <a:solidFill>
                  <a:srgbClr val="008800"/>
                </a:solidFill>
              </a:rPr>
              <a:t>'age'</a:t>
            </a:r>
            <a:r>
              <a:rPr lang="en-US" dirty="0">
                <a:solidFill>
                  <a:srgbClr val="666600"/>
                </a:solidFill>
              </a:rPr>
              <a:t>:</a:t>
            </a:r>
            <a:r>
              <a:rPr lang="en-US" dirty="0">
                <a:solidFill>
                  <a:srgbClr val="000000"/>
                </a:solidFill>
              </a:rPr>
              <a:t> </a:t>
            </a:r>
            <a:r>
              <a:rPr lang="en-US" dirty="0">
                <a:solidFill>
                  <a:srgbClr val="006666"/>
                </a:solidFill>
              </a:rPr>
              <a:t>22</a:t>
            </a:r>
            <a:r>
              <a:rPr lang="en-US" dirty="0">
                <a:solidFill>
                  <a:srgbClr val="666600"/>
                </a:solidFill>
              </a:rPr>
              <a:t>,</a:t>
            </a:r>
            <a:r>
              <a:rPr lang="en-US" dirty="0">
                <a:solidFill>
                  <a:srgbClr val="000000"/>
                </a:solidFill>
              </a:rPr>
              <a:t> </a:t>
            </a:r>
            <a:r>
              <a:rPr lang="en-US" dirty="0">
                <a:solidFill>
                  <a:srgbClr val="008800"/>
                </a:solidFill>
              </a:rPr>
              <a:t>'score'</a:t>
            </a:r>
            <a:r>
              <a:rPr lang="en-US" dirty="0">
                <a:solidFill>
                  <a:srgbClr val="666600"/>
                </a:solidFill>
              </a:rPr>
              <a:t>:</a:t>
            </a:r>
            <a:r>
              <a:rPr lang="en-US" dirty="0">
                <a:solidFill>
                  <a:srgbClr val="000000"/>
                </a:solidFill>
              </a:rPr>
              <a:t> </a:t>
            </a:r>
            <a:r>
              <a:rPr lang="en-US" dirty="0">
                <a:solidFill>
                  <a:srgbClr val="008800"/>
                </a:solidFill>
              </a:rPr>
              <a:t>'A'</a:t>
            </a:r>
            <a:r>
              <a:rPr lang="en-US" dirty="0">
                <a:solidFill>
                  <a:srgbClr val="000000"/>
                </a:solidFill>
              </a:rPr>
              <a:t> </a:t>
            </a:r>
            <a:r>
              <a:rPr lang="en-US" dirty="0">
                <a:solidFill>
                  <a:srgbClr val="666600"/>
                </a:solidFill>
              </a:rPr>
              <a:t>};</a:t>
            </a:r>
            <a:r>
              <a:rPr lang="en-US" dirty="0">
                <a:solidFill>
                  <a:srgbClr val="000000"/>
                </a:solidFill>
              </a:rPr>
              <a:t> student</a:t>
            </a:r>
            <a:r>
              <a:rPr lang="en-US" dirty="0">
                <a:solidFill>
                  <a:srgbClr val="666600"/>
                </a:solidFill>
              </a:rPr>
              <a:t>[</a:t>
            </a:r>
            <a:r>
              <a:rPr lang="en-US" dirty="0">
                <a:solidFill>
                  <a:srgbClr val="008800"/>
                </a:solidFill>
              </a:rPr>
              <a:t>'Subject'</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008800"/>
                </a:solidFill>
              </a:rPr>
              <a:t>'</a:t>
            </a:r>
            <a:r>
              <a:rPr lang="en-US" dirty="0" err="1">
                <a:solidFill>
                  <a:srgbClr val="008800"/>
                </a:solidFill>
              </a:rPr>
              <a:t>Abc</a:t>
            </a:r>
            <a:r>
              <a:rPr lang="en-US" dirty="0">
                <a:solidFill>
                  <a:srgbClr val="008800"/>
                </a:solidFill>
              </a:rPr>
              <a:t>'</a:t>
            </a:r>
            <a:r>
              <a:rPr lang="en-US" dirty="0">
                <a:solidFill>
                  <a:srgbClr val="666600"/>
                </a:solidFill>
              </a:rPr>
              <a:t>;</a:t>
            </a:r>
            <a:r>
              <a:rPr lang="en-US" dirty="0">
                <a:solidFill>
                  <a:srgbClr val="000000"/>
                </a:solidFill>
              </a:rPr>
              <a:t> </a:t>
            </a:r>
            <a:r>
              <a:rPr lang="en-US" dirty="0">
                <a:solidFill>
                  <a:srgbClr val="880000"/>
                </a:solidFill>
              </a:rPr>
              <a:t>//</a:t>
            </a:r>
            <a:r>
              <a:rPr lang="en-US" dirty="0" err="1">
                <a:solidFill>
                  <a:srgbClr val="880000"/>
                </a:solidFill>
              </a:rPr>
              <a:t>Thêm</a:t>
            </a:r>
            <a:r>
              <a:rPr lang="en-US" dirty="0">
                <a:solidFill>
                  <a:srgbClr val="880000"/>
                </a:solidFill>
              </a:rPr>
              <a:t> </a:t>
            </a:r>
            <a:r>
              <a:rPr lang="en-US" dirty="0" err="1">
                <a:solidFill>
                  <a:srgbClr val="880000"/>
                </a:solidFill>
              </a:rPr>
              <a:t>một</a:t>
            </a:r>
            <a:r>
              <a:rPr lang="en-US" dirty="0">
                <a:solidFill>
                  <a:srgbClr val="880000"/>
                </a:solidFill>
              </a:rPr>
              <a:t> </a:t>
            </a:r>
            <a:r>
              <a:rPr lang="en-US" dirty="0" err="1">
                <a:solidFill>
                  <a:srgbClr val="880000"/>
                </a:solidFill>
              </a:rPr>
              <a:t>phần</a:t>
            </a:r>
            <a:r>
              <a:rPr lang="en-US" dirty="0">
                <a:solidFill>
                  <a:srgbClr val="880000"/>
                </a:solidFill>
              </a:rPr>
              <a:t> </a:t>
            </a:r>
            <a:r>
              <a:rPr lang="en-US" dirty="0" err="1">
                <a:solidFill>
                  <a:srgbClr val="880000"/>
                </a:solidFill>
              </a:rPr>
              <a:t>tử</a:t>
            </a:r>
            <a:r>
              <a:rPr lang="en-US" dirty="0">
                <a:solidFill>
                  <a:srgbClr val="000000"/>
                </a:solidFill>
              </a:rPr>
              <a:t> print</a:t>
            </a:r>
            <a:r>
              <a:rPr lang="en-US" dirty="0">
                <a:solidFill>
                  <a:srgbClr val="666600"/>
                </a:solidFill>
              </a:rPr>
              <a:t>(</a:t>
            </a:r>
            <a:r>
              <a:rPr lang="en-US" dirty="0">
                <a:solidFill>
                  <a:srgbClr val="000000"/>
                </a:solidFill>
              </a:rPr>
              <a:t>student</a:t>
            </a:r>
            <a:r>
              <a:rPr lang="en-US" dirty="0">
                <a:solidFill>
                  <a:srgbClr val="666600"/>
                </a:solidFill>
              </a:rPr>
              <a:t>[</a:t>
            </a:r>
            <a:r>
              <a:rPr lang="en-US" dirty="0">
                <a:solidFill>
                  <a:srgbClr val="008800"/>
                </a:solidFill>
              </a:rPr>
              <a:t>'name'</a:t>
            </a:r>
            <a:r>
              <a:rPr lang="en-US" dirty="0">
                <a:solidFill>
                  <a:srgbClr val="666600"/>
                </a:solidFill>
              </a:rPr>
              <a:t>]);</a:t>
            </a:r>
            <a:r>
              <a:rPr lang="en-US" dirty="0">
                <a:solidFill>
                  <a:srgbClr val="000000"/>
                </a:solidFill>
              </a:rPr>
              <a:t> </a:t>
            </a:r>
            <a:r>
              <a:rPr lang="en-US" dirty="0">
                <a:solidFill>
                  <a:srgbClr val="880000"/>
                </a:solidFill>
              </a:rPr>
              <a:t>//</a:t>
            </a:r>
            <a:r>
              <a:rPr lang="en-US" dirty="0" err="1">
                <a:solidFill>
                  <a:srgbClr val="880000"/>
                </a:solidFill>
              </a:rPr>
              <a:t>Truy</a:t>
            </a:r>
            <a:r>
              <a:rPr lang="en-US" dirty="0">
                <a:solidFill>
                  <a:srgbClr val="880000"/>
                </a:solidFill>
              </a:rPr>
              <a:t> </a:t>
            </a:r>
            <a:r>
              <a:rPr lang="en-US" dirty="0" err="1">
                <a:solidFill>
                  <a:srgbClr val="880000"/>
                </a:solidFill>
              </a:rPr>
              <a:t>cập</a:t>
            </a:r>
            <a:r>
              <a:rPr lang="en-US" dirty="0">
                <a:solidFill>
                  <a:srgbClr val="880000"/>
                </a:solidFill>
              </a:rPr>
              <a:t> </a:t>
            </a:r>
            <a:r>
              <a:rPr lang="en-US" dirty="0" err="1">
                <a:solidFill>
                  <a:srgbClr val="880000"/>
                </a:solidFill>
              </a:rPr>
              <a:t>phần</a:t>
            </a:r>
            <a:r>
              <a:rPr lang="en-US" dirty="0">
                <a:solidFill>
                  <a:srgbClr val="880000"/>
                </a:solidFill>
              </a:rPr>
              <a:t> </a:t>
            </a:r>
            <a:r>
              <a:rPr lang="en-US" dirty="0" err="1">
                <a:solidFill>
                  <a:srgbClr val="880000"/>
                </a:solidFill>
              </a:rPr>
              <a:t>tử</a:t>
            </a:r>
            <a:endParaRPr lang="en-US" dirty="0"/>
          </a:p>
        </p:txBody>
      </p:sp>
      <p:sp>
        <p:nvSpPr>
          <p:cNvPr id="9" name="Rectangle 8">
            <a:extLst>
              <a:ext uri="{FF2B5EF4-FFF2-40B4-BE49-F238E27FC236}">
                <a16:creationId xmlns:a16="http://schemas.microsoft.com/office/drawing/2014/main" id="{A7C59610-F559-BE49-9574-8036B43FA400}"/>
              </a:ext>
            </a:extLst>
          </p:cNvPr>
          <p:cNvSpPr/>
          <p:nvPr/>
        </p:nvSpPr>
        <p:spPr>
          <a:xfrm>
            <a:off x="6019800" y="1825625"/>
            <a:ext cx="6096000" cy="3970318"/>
          </a:xfrm>
          <a:prstGeom prst="rect">
            <a:avLst/>
          </a:prstGeom>
        </p:spPr>
        <p:txBody>
          <a:bodyPr>
            <a:spAutoFit/>
          </a:bodyPr>
          <a:lstStyle/>
          <a:p>
            <a:r>
              <a:rPr lang="en-US" dirty="0" err="1">
                <a:solidFill>
                  <a:srgbClr val="000088"/>
                </a:solidFill>
              </a:rPr>
              <a:t>var</a:t>
            </a:r>
            <a:r>
              <a:rPr lang="en-US" dirty="0">
                <a:solidFill>
                  <a:srgbClr val="000000"/>
                </a:solidFill>
              </a:rPr>
              <a:t> student </a:t>
            </a:r>
            <a:r>
              <a:rPr lang="en-US" dirty="0">
                <a:solidFill>
                  <a:srgbClr val="666600"/>
                </a:solidFill>
              </a:rPr>
              <a:t>=</a:t>
            </a:r>
            <a:r>
              <a:rPr lang="en-US" dirty="0">
                <a:solidFill>
                  <a:srgbClr val="000000"/>
                </a:solidFill>
              </a:rPr>
              <a:t> </a:t>
            </a:r>
            <a:r>
              <a:rPr lang="en-US" dirty="0">
                <a:solidFill>
                  <a:srgbClr val="000088"/>
                </a:solidFill>
              </a:rPr>
              <a:t>new</a:t>
            </a:r>
            <a:r>
              <a:rPr lang="en-US" dirty="0">
                <a:solidFill>
                  <a:srgbClr val="000000"/>
                </a:solidFill>
              </a:rPr>
              <a:t> </a:t>
            </a:r>
            <a:r>
              <a:rPr lang="en-US" dirty="0">
                <a:solidFill>
                  <a:srgbClr val="660066"/>
                </a:solidFill>
              </a:rPr>
              <a:t>Map</a:t>
            </a:r>
            <a:r>
              <a:rPr lang="en-US" dirty="0">
                <a:solidFill>
                  <a:srgbClr val="666600"/>
                </a:solidFill>
              </a:rPr>
              <a:t>();</a:t>
            </a:r>
            <a:r>
              <a:rPr lang="en-US" dirty="0">
                <a:solidFill>
                  <a:srgbClr val="000000"/>
                </a:solidFill>
              </a:rPr>
              <a:t> </a:t>
            </a:r>
          </a:p>
          <a:p>
            <a:r>
              <a:rPr lang="en-US" dirty="0">
                <a:solidFill>
                  <a:srgbClr val="000000"/>
                </a:solidFill>
              </a:rPr>
              <a:t>student</a:t>
            </a:r>
            <a:r>
              <a:rPr lang="en-US" dirty="0">
                <a:solidFill>
                  <a:srgbClr val="666600"/>
                </a:solidFill>
              </a:rPr>
              <a:t>[</a:t>
            </a:r>
            <a:r>
              <a:rPr lang="en-US" dirty="0">
                <a:solidFill>
                  <a:srgbClr val="008800"/>
                </a:solidFill>
              </a:rPr>
              <a:t>'age'</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006666"/>
                </a:solidFill>
              </a:rPr>
              <a:t>22</a:t>
            </a:r>
            <a:r>
              <a:rPr lang="en-US" dirty="0">
                <a:solidFill>
                  <a:srgbClr val="666600"/>
                </a:solidFill>
              </a:rPr>
              <a:t>;</a:t>
            </a:r>
            <a:r>
              <a:rPr lang="en-US" dirty="0">
                <a:solidFill>
                  <a:srgbClr val="000000"/>
                </a:solidFill>
              </a:rPr>
              <a:t> </a:t>
            </a:r>
          </a:p>
          <a:p>
            <a:r>
              <a:rPr lang="en-US" dirty="0">
                <a:solidFill>
                  <a:srgbClr val="000000"/>
                </a:solidFill>
              </a:rPr>
              <a:t>student</a:t>
            </a:r>
            <a:r>
              <a:rPr lang="en-US" dirty="0">
                <a:solidFill>
                  <a:srgbClr val="666600"/>
                </a:solidFill>
              </a:rPr>
              <a:t>[</a:t>
            </a:r>
            <a:r>
              <a:rPr lang="en-US" dirty="0">
                <a:solidFill>
                  <a:srgbClr val="008800"/>
                </a:solidFill>
              </a:rPr>
              <a:t>'name'</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008800"/>
                </a:solidFill>
              </a:rPr>
              <a:t>'</a:t>
            </a:r>
            <a:r>
              <a:rPr lang="en-US" dirty="0" err="1">
                <a:solidFill>
                  <a:srgbClr val="008800"/>
                </a:solidFill>
              </a:rPr>
              <a:t>StudentA</a:t>
            </a:r>
            <a:r>
              <a:rPr lang="en-US" dirty="0">
                <a:solidFill>
                  <a:srgbClr val="008800"/>
                </a:solidFill>
              </a:rPr>
              <a:t>’</a:t>
            </a:r>
            <a:r>
              <a:rPr lang="en-US" dirty="0">
                <a:solidFill>
                  <a:srgbClr val="666600"/>
                </a:solidFill>
              </a:rPr>
              <a:t>;</a:t>
            </a:r>
            <a:r>
              <a:rPr lang="en-US" dirty="0">
                <a:solidFill>
                  <a:srgbClr val="000000"/>
                </a:solidFill>
              </a:rPr>
              <a:t> </a:t>
            </a:r>
          </a:p>
          <a:p>
            <a:r>
              <a:rPr lang="en-US" dirty="0">
                <a:solidFill>
                  <a:srgbClr val="000000"/>
                </a:solidFill>
              </a:rPr>
              <a:t>student</a:t>
            </a:r>
            <a:r>
              <a:rPr lang="en-US" dirty="0">
                <a:solidFill>
                  <a:srgbClr val="666600"/>
                </a:solidFill>
              </a:rPr>
              <a:t>[</a:t>
            </a:r>
            <a:r>
              <a:rPr lang="en-US" dirty="0">
                <a:solidFill>
                  <a:srgbClr val="008800"/>
                </a:solidFill>
              </a:rPr>
              <a:t>'score'</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008800"/>
                </a:solidFill>
              </a:rPr>
              <a:t>'A’</a:t>
            </a:r>
            <a:r>
              <a:rPr lang="en-US" dirty="0">
                <a:solidFill>
                  <a:srgbClr val="666600"/>
                </a:solidFill>
              </a:rPr>
              <a:t>;</a:t>
            </a:r>
            <a:r>
              <a:rPr lang="en-US" dirty="0">
                <a:solidFill>
                  <a:srgbClr val="000000"/>
                </a:solidFill>
              </a:rPr>
              <a:t> </a:t>
            </a:r>
          </a:p>
          <a:p>
            <a:r>
              <a:rPr lang="en-US" dirty="0">
                <a:solidFill>
                  <a:srgbClr val="880000"/>
                </a:solidFill>
              </a:rPr>
              <a:t>//</a:t>
            </a:r>
            <a:r>
              <a:rPr lang="en-US" dirty="0" err="1">
                <a:solidFill>
                  <a:srgbClr val="880000"/>
                </a:solidFill>
              </a:rPr>
              <a:t>Duyệt</a:t>
            </a:r>
            <a:r>
              <a:rPr lang="en-US" dirty="0">
                <a:solidFill>
                  <a:srgbClr val="880000"/>
                </a:solidFill>
              </a:rPr>
              <a:t> qua </a:t>
            </a:r>
            <a:r>
              <a:rPr lang="en-US" dirty="0" err="1">
                <a:solidFill>
                  <a:srgbClr val="880000"/>
                </a:solidFill>
              </a:rPr>
              <a:t>các</a:t>
            </a:r>
            <a:r>
              <a:rPr lang="en-US" dirty="0">
                <a:solidFill>
                  <a:srgbClr val="880000"/>
                </a:solidFill>
              </a:rPr>
              <a:t> </a:t>
            </a:r>
            <a:r>
              <a:rPr lang="en-US" dirty="0" err="1">
                <a:solidFill>
                  <a:srgbClr val="880000"/>
                </a:solidFill>
              </a:rPr>
              <a:t>phần</a:t>
            </a:r>
            <a:r>
              <a:rPr lang="en-US" dirty="0">
                <a:solidFill>
                  <a:srgbClr val="880000"/>
                </a:solidFill>
              </a:rPr>
              <a:t> </a:t>
            </a:r>
            <a:r>
              <a:rPr lang="en-US" dirty="0" err="1">
                <a:solidFill>
                  <a:srgbClr val="880000"/>
                </a:solidFill>
              </a:rPr>
              <a:t>tử</a:t>
            </a:r>
            <a:r>
              <a:rPr lang="en-US" dirty="0">
                <a:solidFill>
                  <a:srgbClr val="880000"/>
                </a:solidFill>
              </a:rPr>
              <a:t> </a:t>
            </a:r>
            <a:r>
              <a:rPr lang="en-US" dirty="0" err="1">
                <a:solidFill>
                  <a:srgbClr val="880000"/>
                </a:solidFill>
              </a:rPr>
              <a:t>cách</a:t>
            </a:r>
            <a:r>
              <a:rPr lang="en-US" dirty="0">
                <a:solidFill>
                  <a:srgbClr val="880000"/>
                </a:solidFill>
              </a:rPr>
              <a:t> 1</a:t>
            </a:r>
            <a:r>
              <a:rPr lang="en-US" dirty="0">
                <a:solidFill>
                  <a:srgbClr val="000000"/>
                </a:solidFill>
              </a:rPr>
              <a:t> </a:t>
            </a:r>
          </a:p>
          <a:p>
            <a:r>
              <a:rPr lang="en-US" dirty="0" err="1">
                <a:solidFill>
                  <a:srgbClr val="000000"/>
                </a:solidFill>
              </a:rPr>
              <a:t>student</a:t>
            </a:r>
            <a:r>
              <a:rPr lang="en-US" dirty="0" err="1">
                <a:solidFill>
                  <a:srgbClr val="666600"/>
                </a:solidFill>
              </a:rPr>
              <a:t>.</a:t>
            </a:r>
            <a:r>
              <a:rPr lang="en-US" dirty="0" err="1">
                <a:solidFill>
                  <a:srgbClr val="000000"/>
                </a:solidFill>
              </a:rPr>
              <a:t>forEach</a:t>
            </a:r>
            <a:r>
              <a:rPr lang="en-US" dirty="0">
                <a:solidFill>
                  <a:srgbClr val="666600"/>
                </a:solidFill>
              </a:rPr>
              <a:t>(</a:t>
            </a:r>
          </a:p>
          <a:p>
            <a:r>
              <a:rPr lang="en-US" dirty="0">
                <a:solidFill>
                  <a:srgbClr val="666600"/>
                </a:solidFill>
              </a:rPr>
              <a:t>(</a:t>
            </a:r>
            <a:r>
              <a:rPr lang="en-US" dirty="0">
                <a:solidFill>
                  <a:srgbClr val="000000"/>
                </a:solidFill>
              </a:rPr>
              <a:t>key</a:t>
            </a:r>
            <a:r>
              <a:rPr lang="en-US" dirty="0">
                <a:solidFill>
                  <a:srgbClr val="666600"/>
                </a:solidFill>
              </a:rPr>
              <a:t>,</a:t>
            </a:r>
            <a:r>
              <a:rPr lang="en-US" dirty="0">
                <a:solidFill>
                  <a:srgbClr val="000000"/>
                </a:solidFill>
              </a:rPr>
              <a:t> value</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p>
          <a:p>
            <a:r>
              <a:rPr lang="en-US" dirty="0">
                <a:solidFill>
                  <a:srgbClr val="000000"/>
                </a:solidFill>
              </a:rPr>
              <a:t>    print</a:t>
            </a:r>
            <a:r>
              <a:rPr lang="en-US" dirty="0">
                <a:solidFill>
                  <a:srgbClr val="666600"/>
                </a:solidFill>
              </a:rPr>
              <a:t>(</a:t>
            </a:r>
            <a:r>
              <a:rPr lang="en-US" dirty="0">
                <a:solidFill>
                  <a:srgbClr val="008800"/>
                </a:solidFill>
              </a:rPr>
              <a:t>'$key : </a:t>
            </a:r>
            <a:r>
              <a:rPr lang="en-US" dirty="0" err="1">
                <a:solidFill>
                  <a:srgbClr val="008800"/>
                </a:solidFill>
              </a:rPr>
              <a:t>có</a:t>
            </a:r>
            <a:r>
              <a:rPr lang="en-US" dirty="0">
                <a:solidFill>
                  <a:srgbClr val="008800"/>
                </a:solidFill>
              </a:rPr>
              <a:t> </a:t>
            </a:r>
            <a:r>
              <a:rPr lang="en-US" dirty="0" err="1">
                <a:solidFill>
                  <a:srgbClr val="008800"/>
                </a:solidFill>
              </a:rPr>
              <a:t>giá</a:t>
            </a:r>
            <a:r>
              <a:rPr lang="en-US" dirty="0">
                <a:solidFill>
                  <a:srgbClr val="008800"/>
                </a:solidFill>
              </a:rPr>
              <a:t> </a:t>
            </a:r>
            <a:r>
              <a:rPr lang="en-US" dirty="0" err="1">
                <a:solidFill>
                  <a:srgbClr val="008800"/>
                </a:solidFill>
              </a:rPr>
              <a:t>trị</a:t>
            </a:r>
            <a:r>
              <a:rPr lang="en-US" dirty="0">
                <a:solidFill>
                  <a:srgbClr val="008800"/>
                </a:solidFill>
              </a:rPr>
              <a:t> $value’</a:t>
            </a:r>
            <a:r>
              <a:rPr lang="en-US" dirty="0">
                <a:solidFill>
                  <a:srgbClr val="666600"/>
                </a:solidFill>
              </a:rPr>
              <a:t>);</a:t>
            </a:r>
            <a:r>
              <a:rPr lang="en-US" dirty="0">
                <a:solidFill>
                  <a:srgbClr val="000000"/>
                </a:solidFill>
              </a:rPr>
              <a:t> </a:t>
            </a:r>
          </a:p>
          <a:p>
            <a:r>
              <a:rPr lang="en-US" dirty="0">
                <a:solidFill>
                  <a:srgbClr val="666600"/>
                </a:solidFill>
              </a:rPr>
              <a:t>});</a:t>
            </a:r>
            <a:r>
              <a:rPr lang="en-US" dirty="0">
                <a:solidFill>
                  <a:srgbClr val="000000"/>
                </a:solidFill>
              </a:rPr>
              <a:t> </a:t>
            </a:r>
            <a:endParaRPr lang="en-US" dirty="0">
              <a:solidFill>
                <a:srgbClr val="880000"/>
              </a:solidFill>
            </a:endParaRPr>
          </a:p>
          <a:p>
            <a:r>
              <a:rPr lang="en-US" dirty="0">
                <a:solidFill>
                  <a:srgbClr val="880000"/>
                </a:solidFill>
              </a:rPr>
              <a:t>//</a:t>
            </a:r>
            <a:r>
              <a:rPr lang="en-US" dirty="0" err="1">
                <a:solidFill>
                  <a:srgbClr val="880000"/>
                </a:solidFill>
              </a:rPr>
              <a:t>Duyệt</a:t>
            </a:r>
            <a:r>
              <a:rPr lang="en-US" dirty="0">
                <a:solidFill>
                  <a:srgbClr val="880000"/>
                </a:solidFill>
              </a:rPr>
              <a:t> qua </a:t>
            </a:r>
            <a:r>
              <a:rPr lang="en-US" dirty="0" err="1">
                <a:solidFill>
                  <a:srgbClr val="880000"/>
                </a:solidFill>
              </a:rPr>
              <a:t>tất</a:t>
            </a:r>
            <a:r>
              <a:rPr lang="en-US" dirty="0">
                <a:solidFill>
                  <a:srgbClr val="880000"/>
                </a:solidFill>
              </a:rPr>
              <a:t> </a:t>
            </a:r>
            <a:r>
              <a:rPr lang="en-US" dirty="0" err="1">
                <a:solidFill>
                  <a:srgbClr val="880000"/>
                </a:solidFill>
              </a:rPr>
              <a:t>cả</a:t>
            </a:r>
            <a:r>
              <a:rPr lang="en-US" dirty="0">
                <a:solidFill>
                  <a:srgbClr val="880000"/>
                </a:solidFill>
              </a:rPr>
              <a:t> </a:t>
            </a:r>
            <a:r>
              <a:rPr lang="en-US" dirty="0" err="1">
                <a:solidFill>
                  <a:srgbClr val="880000"/>
                </a:solidFill>
              </a:rPr>
              <a:t>các</a:t>
            </a:r>
            <a:r>
              <a:rPr lang="en-US" dirty="0">
                <a:solidFill>
                  <a:srgbClr val="880000"/>
                </a:solidFill>
              </a:rPr>
              <a:t> </a:t>
            </a:r>
            <a:r>
              <a:rPr lang="en-US" dirty="0" err="1">
                <a:solidFill>
                  <a:srgbClr val="880000"/>
                </a:solidFill>
              </a:rPr>
              <a:t>phần</a:t>
            </a:r>
            <a:r>
              <a:rPr lang="en-US" dirty="0">
                <a:solidFill>
                  <a:srgbClr val="880000"/>
                </a:solidFill>
              </a:rPr>
              <a:t> </a:t>
            </a:r>
            <a:r>
              <a:rPr lang="en-US" dirty="0" err="1">
                <a:solidFill>
                  <a:srgbClr val="880000"/>
                </a:solidFill>
              </a:rPr>
              <a:t>tử</a:t>
            </a:r>
            <a:r>
              <a:rPr lang="en-US" dirty="0">
                <a:solidFill>
                  <a:srgbClr val="880000"/>
                </a:solidFill>
              </a:rPr>
              <a:t> Map (</a:t>
            </a:r>
            <a:r>
              <a:rPr lang="en-US" dirty="0" err="1">
                <a:solidFill>
                  <a:srgbClr val="880000"/>
                </a:solidFill>
              </a:rPr>
              <a:t>cách</a:t>
            </a:r>
            <a:r>
              <a:rPr lang="en-US" dirty="0">
                <a:solidFill>
                  <a:srgbClr val="880000"/>
                </a:solidFill>
              </a:rPr>
              <a:t> 2)</a:t>
            </a:r>
            <a:r>
              <a:rPr lang="en-US" dirty="0">
                <a:solidFill>
                  <a:srgbClr val="000000"/>
                </a:solidFill>
              </a:rPr>
              <a:t> </a:t>
            </a:r>
          </a:p>
          <a:p>
            <a:r>
              <a:rPr lang="en-US" dirty="0">
                <a:solidFill>
                  <a:srgbClr val="000088"/>
                </a:solidFill>
              </a:rPr>
              <a:t>for</a:t>
            </a:r>
            <a:r>
              <a:rPr lang="en-US" dirty="0">
                <a:solidFill>
                  <a:srgbClr val="000000"/>
                </a:solidFill>
              </a:rPr>
              <a:t> </a:t>
            </a:r>
            <a:r>
              <a:rPr lang="en-US" dirty="0">
                <a:solidFill>
                  <a:srgbClr val="666600"/>
                </a:solidFill>
              </a:rPr>
              <a:t>(</a:t>
            </a:r>
            <a:r>
              <a:rPr lang="en-US" dirty="0" err="1">
                <a:solidFill>
                  <a:srgbClr val="000088"/>
                </a:solidFill>
              </a:rPr>
              <a:t>var</a:t>
            </a:r>
            <a:r>
              <a:rPr lang="en-US" dirty="0">
                <a:solidFill>
                  <a:srgbClr val="000000"/>
                </a:solidFill>
              </a:rPr>
              <a:t> key in </a:t>
            </a:r>
            <a:r>
              <a:rPr lang="en-US" dirty="0" err="1">
                <a:solidFill>
                  <a:srgbClr val="000000"/>
                </a:solidFill>
              </a:rPr>
              <a:t>student</a:t>
            </a:r>
            <a:r>
              <a:rPr lang="en-US" dirty="0" err="1">
                <a:solidFill>
                  <a:srgbClr val="666600"/>
                </a:solidFill>
              </a:rPr>
              <a:t>.</a:t>
            </a:r>
            <a:r>
              <a:rPr lang="en-US" dirty="0" err="1">
                <a:solidFill>
                  <a:srgbClr val="000000"/>
                </a:solidFill>
              </a:rPr>
              <a:t>keys</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p>
          <a:p>
            <a:r>
              <a:rPr lang="en-US" dirty="0">
                <a:solidFill>
                  <a:srgbClr val="000000"/>
                </a:solidFill>
              </a:rPr>
              <a:t>    print</a:t>
            </a:r>
            <a:r>
              <a:rPr lang="en-US" dirty="0">
                <a:solidFill>
                  <a:srgbClr val="666600"/>
                </a:solidFill>
              </a:rPr>
              <a:t>(</a:t>
            </a:r>
            <a:r>
              <a:rPr lang="en-US" dirty="0">
                <a:solidFill>
                  <a:srgbClr val="008800"/>
                </a:solidFill>
              </a:rPr>
              <a:t>'$key : ${student[key]}’</a:t>
            </a:r>
            <a:r>
              <a:rPr lang="en-US" dirty="0">
                <a:solidFill>
                  <a:srgbClr val="666600"/>
                </a:solidFill>
              </a:rPr>
              <a:t>);</a:t>
            </a:r>
            <a:r>
              <a:rPr lang="en-US" dirty="0">
                <a:solidFill>
                  <a:srgbClr val="000000"/>
                </a:solidFill>
              </a:rPr>
              <a:t> </a:t>
            </a:r>
          </a:p>
          <a:p>
            <a:r>
              <a:rPr lang="en-US" dirty="0">
                <a:solidFill>
                  <a:srgbClr val="666600"/>
                </a:solidFill>
              </a:rPr>
              <a:t>}</a:t>
            </a:r>
          </a:p>
          <a:p>
            <a:endParaRPr lang="en-US" dirty="0"/>
          </a:p>
        </p:txBody>
      </p:sp>
    </p:spTree>
    <p:extLst>
      <p:ext uri="{BB962C8B-B14F-4D97-AF65-F5344CB8AC3E}">
        <p14:creationId xmlns:p14="http://schemas.microsoft.com/office/powerpoint/2010/main" val="3063625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171BD-3056-E744-86E1-A182E9F4D884}"/>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3" name="Content Placeholder 2">
            <a:extLst>
              <a:ext uri="{FF2B5EF4-FFF2-40B4-BE49-F238E27FC236}">
                <a16:creationId xmlns:a16="http://schemas.microsoft.com/office/drawing/2014/main" id="{D880952A-A2E1-FB43-88ED-566F6FCD437C}"/>
              </a:ext>
            </a:extLst>
          </p:cNvPr>
          <p:cNvSpPr>
            <a:spLocks noGrp="1"/>
          </p:cNvSpPr>
          <p:nvPr>
            <p:ph idx="1"/>
          </p:nvPr>
        </p:nvSpPr>
        <p:spPr/>
        <p:txBody>
          <a:bodyPr/>
          <a:lstStyle/>
          <a:p>
            <a:r>
              <a:rPr lang="en-US" dirty="0">
                <a:hlinkClick r:id="rId2"/>
              </a:rPr>
              <a:t>Set</a:t>
            </a:r>
            <a:r>
              <a:rPr lang="en-US" dirty="0"/>
              <a:t>: </a:t>
            </a:r>
          </a:p>
          <a:p>
            <a:pPr lvl="1"/>
            <a:r>
              <a:rPr lang="vi-VN" sz="2000" dirty="0"/>
              <a:t>Tập hợp như tên gọi là là tập hợp các phần tử, đảm bảo sao cho mỗi phần tử chỉ được xuất hiện 1 lần. </a:t>
            </a:r>
          </a:p>
          <a:p>
            <a:pPr lvl="1"/>
            <a:r>
              <a:rPr lang="vi-VN" sz="2000" dirty="0">
                <a:solidFill>
                  <a:srgbClr val="FF0000"/>
                </a:solidFill>
              </a:rPr>
              <a:t>add(element), remove(element), contains(element)</a:t>
            </a:r>
          </a:p>
          <a:p>
            <a:endParaRPr lang="vi-VN" sz="2400" dirty="0"/>
          </a:p>
          <a:p>
            <a:endParaRPr lang="vi-VN" sz="2400" dirty="0"/>
          </a:p>
          <a:p>
            <a:endParaRPr lang="en-US" dirty="0"/>
          </a:p>
        </p:txBody>
      </p:sp>
      <p:sp>
        <p:nvSpPr>
          <p:cNvPr id="4" name="Date Placeholder 3">
            <a:extLst>
              <a:ext uri="{FF2B5EF4-FFF2-40B4-BE49-F238E27FC236}">
                <a16:creationId xmlns:a16="http://schemas.microsoft.com/office/drawing/2014/main" id="{E433C1E8-3500-8245-B705-C9833103BFD2}"/>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3314C1CB-FF2B-9A4D-855C-BC6987F85B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7CEE4D-67DE-2E48-ABEA-4E55E72AA7E7}"/>
              </a:ext>
            </a:extLst>
          </p:cNvPr>
          <p:cNvSpPr>
            <a:spLocks noGrp="1"/>
          </p:cNvSpPr>
          <p:nvPr>
            <p:ph type="sldNum" sz="quarter" idx="12"/>
          </p:nvPr>
        </p:nvSpPr>
        <p:spPr/>
        <p:txBody>
          <a:bodyPr/>
          <a:lstStyle/>
          <a:p>
            <a:fld id="{0E9BF5F7-54E5-E744-A88D-9321BE78B3F4}" type="slidenum">
              <a:rPr lang="en-US" smtClean="0"/>
              <a:t>24</a:t>
            </a:fld>
            <a:endParaRPr lang="en-US"/>
          </a:p>
        </p:txBody>
      </p:sp>
      <p:sp>
        <p:nvSpPr>
          <p:cNvPr id="10" name="Rectangle 9">
            <a:extLst>
              <a:ext uri="{FF2B5EF4-FFF2-40B4-BE49-F238E27FC236}">
                <a16:creationId xmlns:a16="http://schemas.microsoft.com/office/drawing/2014/main" id="{170C130D-01AE-034E-A2C4-ECCE7CA9BD0B}"/>
              </a:ext>
            </a:extLst>
          </p:cNvPr>
          <p:cNvSpPr/>
          <p:nvPr/>
        </p:nvSpPr>
        <p:spPr>
          <a:xfrm>
            <a:off x="2032738" y="3341611"/>
            <a:ext cx="3097323" cy="369332"/>
          </a:xfrm>
          <a:prstGeom prst="rect">
            <a:avLst/>
          </a:prstGeom>
        </p:spPr>
        <p:txBody>
          <a:bodyPr wrap="none">
            <a:spAutoFit/>
          </a:bodyPr>
          <a:lstStyle/>
          <a:p>
            <a:r>
              <a:rPr lang="en-US" dirty="0" err="1">
                <a:solidFill>
                  <a:srgbClr val="EC4444"/>
                </a:solidFill>
                <a:latin typeface="Consolas" panose="020B0609020204030204" pitchFamily="49" charset="0"/>
              </a:rPr>
              <a:t>var</a:t>
            </a:r>
            <a:r>
              <a:rPr lang="en-US" dirty="0">
                <a:solidFill>
                  <a:srgbClr val="006FE0"/>
                </a:solidFill>
                <a:latin typeface="Consolas" panose="020B0609020204030204" pitchFamily="49" charset="0"/>
              </a:rPr>
              <a:t> </a:t>
            </a:r>
            <a:r>
              <a:rPr lang="en-US" dirty="0" err="1">
                <a:solidFill>
                  <a:srgbClr val="002D7A"/>
                </a:solidFill>
                <a:latin typeface="Consolas" panose="020B0609020204030204" pitchFamily="49" charset="0"/>
              </a:rPr>
              <a:t>setName</a:t>
            </a:r>
            <a:r>
              <a:rPr lang="en-US" dirty="0">
                <a:solidFill>
                  <a:srgbClr val="006FE0"/>
                </a:solidFill>
                <a:latin typeface="Consolas" panose="020B0609020204030204" pitchFamily="49" charset="0"/>
              </a:rPr>
              <a:t> = &lt;</a:t>
            </a:r>
            <a:r>
              <a:rPr lang="en-US" dirty="0">
                <a:solidFill>
                  <a:srgbClr val="4ABF60"/>
                </a:solidFill>
                <a:latin typeface="Consolas" panose="020B0609020204030204" pitchFamily="49" charset="0"/>
              </a:rPr>
              <a:t>type</a:t>
            </a:r>
            <a:r>
              <a:rPr lang="en-US" dirty="0">
                <a:solidFill>
                  <a:srgbClr val="006FE0"/>
                </a:solidFill>
                <a:latin typeface="Consolas" panose="020B0609020204030204" pitchFamily="49" charset="0"/>
              </a:rPr>
              <a:t>&gt;</a:t>
            </a:r>
            <a:r>
              <a:rPr lang="en-US" dirty="0">
                <a:solidFill>
                  <a:srgbClr val="333333"/>
                </a:solidFill>
                <a:latin typeface="Consolas" panose="020B0609020204030204" pitchFamily="49" charset="0"/>
              </a:rPr>
              <a:t>{};</a:t>
            </a:r>
            <a:endParaRPr lang="en-US" dirty="0"/>
          </a:p>
        </p:txBody>
      </p:sp>
      <p:sp>
        <p:nvSpPr>
          <p:cNvPr id="11" name="Rectangle 10">
            <a:extLst>
              <a:ext uri="{FF2B5EF4-FFF2-40B4-BE49-F238E27FC236}">
                <a16:creationId xmlns:a16="http://schemas.microsoft.com/office/drawing/2014/main" id="{BFC3A7E3-5CB6-FD44-A463-FD44205A86C6}"/>
              </a:ext>
            </a:extLst>
          </p:cNvPr>
          <p:cNvSpPr/>
          <p:nvPr/>
        </p:nvSpPr>
        <p:spPr>
          <a:xfrm>
            <a:off x="2032738" y="3890330"/>
            <a:ext cx="6096000" cy="1477328"/>
          </a:xfrm>
          <a:prstGeom prst="rect">
            <a:avLst/>
          </a:prstGeom>
        </p:spPr>
        <p:txBody>
          <a:bodyPr>
            <a:spAutoFit/>
          </a:bodyPr>
          <a:lstStyle/>
          <a:p>
            <a:pPr fontAlgn="base"/>
            <a:r>
              <a:rPr lang="en-US" dirty="0">
                <a:solidFill>
                  <a:srgbClr val="EC4444"/>
                </a:solidFill>
                <a:latin typeface="inherit"/>
              </a:rPr>
              <a:t>void</a:t>
            </a:r>
            <a:r>
              <a:rPr lang="en-US" dirty="0">
                <a:solidFill>
                  <a:srgbClr val="006FE0"/>
                </a:solidFill>
                <a:latin typeface="inherit"/>
              </a:rPr>
              <a:t> </a:t>
            </a:r>
            <a:r>
              <a:rPr lang="en-US" dirty="0">
                <a:solidFill>
                  <a:srgbClr val="4ABF60"/>
                </a:solidFill>
                <a:latin typeface="inherit"/>
              </a:rPr>
              <a:t>main</a:t>
            </a:r>
            <a:r>
              <a:rPr lang="en-US" dirty="0">
                <a:solidFill>
                  <a:srgbClr val="333333"/>
                </a:solidFill>
                <a:latin typeface="inherit"/>
              </a:rPr>
              <a:t>()</a:t>
            </a:r>
            <a:r>
              <a:rPr lang="en-US" dirty="0">
                <a:solidFill>
                  <a:srgbClr val="006FE0"/>
                </a:solidFill>
                <a:latin typeface="inherit"/>
              </a:rPr>
              <a:t> </a:t>
            </a:r>
            <a:r>
              <a:rPr lang="en-US" dirty="0">
                <a:solidFill>
                  <a:srgbClr val="333333"/>
                </a:solidFill>
                <a:latin typeface="inherit"/>
              </a:rPr>
              <a:t>{</a:t>
            </a:r>
            <a:r>
              <a:rPr lang="en-US" dirty="0">
                <a:solidFill>
                  <a:srgbClr val="006FE0"/>
                </a:solidFill>
                <a:latin typeface="inherit"/>
              </a:rPr>
              <a:t> </a:t>
            </a:r>
            <a:endParaRPr lang="en-US" dirty="0">
              <a:solidFill>
                <a:srgbClr val="445870"/>
              </a:solidFill>
              <a:latin typeface="Consolas" panose="020B0609020204030204" pitchFamily="49" charset="0"/>
            </a:endParaRPr>
          </a:p>
          <a:p>
            <a:pPr fontAlgn="base"/>
            <a:r>
              <a:rPr lang="en-US" dirty="0">
                <a:solidFill>
                  <a:srgbClr val="006FE0"/>
                </a:solidFill>
                <a:latin typeface="inherit"/>
              </a:rPr>
              <a:t>  </a:t>
            </a:r>
            <a:r>
              <a:rPr lang="en-US" dirty="0" err="1">
                <a:solidFill>
                  <a:srgbClr val="EC4444"/>
                </a:solidFill>
                <a:latin typeface="inherit"/>
              </a:rPr>
              <a:t>var</a:t>
            </a:r>
            <a:r>
              <a:rPr lang="en-US" dirty="0">
                <a:solidFill>
                  <a:srgbClr val="006FE0"/>
                </a:solidFill>
                <a:latin typeface="inherit"/>
              </a:rPr>
              <a:t> </a:t>
            </a:r>
            <a:r>
              <a:rPr lang="en-US" dirty="0">
                <a:solidFill>
                  <a:srgbClr val="002D7A"/>
                </a:solidFill>
                <a:latin typeface="inherit"/>
              </a:rPr>
              <a:t>persons</a:t>
            </a:r>
            <a:r>
              <a:rPr lang="en-US" dirty="0">
                <a:solidFill>
                  <a:srgbClr val="006FE0"/>
                </a:solidFill>
                <a:latin typeface="inherit"/>
              </a:rPr>
              <a:t> = &lt;</a:t>
            </a:r>
            <a:r>
              <a:rPr lang="en-US" dirty="0">
                <a:solidFill>
                  <a:srgbClr val="EC4444"/>
                </a:solidFill>
                <a:latin typeface="inherit"/>
              </a:rPr>
              <a:t>String</a:t>
            </a:r>
            <a:r>
              <a:rPr lang="en-US" dirty="0">
                <a:solidFill>
                  <a:srgbClr val="006FE0"/>
                </a:solidFill>
                <a:latin typeface="inherit"/>
              </a:rPr>
              <a:t>&gt;</a:t>
            </a:r>
            <a:r>
              <a:rPr lang="en-US" dirty="0">
                <a:solidFill>
                  <a:srgbClr val="333333"/>
                </a:solidFill>
                <a:latin typeface="inherit"/>
              </a:rPr>
              <a:t>{</a:t>
            </a:r>
            <a:r>
              <a:rPr lang="en-US" dirty="0">
                <a:solidFill>
                  <a:srgbClr val="55A1FB"/>
                </a:solidFill>
                <a:latin typeface="inherit"/>
              </a:rPr>
              <a:t>"John"</a:t>
            </a:r>
            <a:r>
              <a:rPr lang="en-US" dirty="0">
                <a:solidFill>
                  <a:srgbClr val="333333"/>
                </a:solidFill>
                <a:latin typeface="inherit"/>
              </a:rPr>
              <a:t>,</a:t>
            </a:r>
            <a:r>
              <a:rPr lang="en-US" dirty="0">
                <a:solidFill>
                  <a:srgbClr val="006FE0"/>
                </a:solidFill>
                <a:latin typeface="inherit"/>
              </a:rPr>
              <a:t> </a:t>
            </a:r>
            <a:r>
              <a:rPr lang="en-US" dirty="0">
                <a:solidFill>
                  <a:srgbClr val="55A1FB"/>
                </a:solidFill>
                <a:latin typeface="inherit"/>
              </a:rPr>
              <a:t>"Doe"</a:t>
            </a:r>
            <a:r>
              <a:rPr lang="en-US" dirty="0">
                <a:solidFill>
                  <a:srgbClr val="333333"/>
                </a:solidFill>
                <a:latin typeface="inherit"/>
              </a:rPr>
              <a:t>,</a:t>
            </a:r>
            <a:r>
              <a:rPr lang="en-US" dirty="0">
                <a:solidFill>
                  <a:srgbClr val="006FE0"/>
                </a:solidFill>
                <a:latin typeface="inherit"/>
              </a:rPr>
              <a:t> </a:t>
            </a:r>
            <a:r>
              <a:rPr lang="en-US" dirty="0">
                <a:solidFill>
                  <a:srgbClr val="55A1FB"/>
                </a:solidFill>
                <a:latin typeface="inherit"/>
              </a:rPr>
              <a:t>"Smith"</a:t>
            </a:r>
            <a:r>
              <a:rPr lang="en-US" dirty="0">
                <a:solidFill>
                  <a:srgbClr val="333333"/>
                </a:solidFill>
                <a:latin typeface="inherit"/>
              </a:rPr>
              <a:t>,</a:t>
            </a:r>
            <a:r>
              <a:rPr lang="en-US" dirty="0">
                <a:solidFill>
                  <a:srgbClr val="006FE0"/>
                </a:solidFill>
                <a:latin typeface="inherit"/>
              </a:rPr>
              <a:t> </a:t>
            </a:r>
            <a:r>
              <a:rPr lang="en-US" dirty="0">
                <a:solidFill>
                  <a:srgbClr val="55A1FB"/>
                </a:solidFill>
                <a:latin typeface="inherit"/>
              </a:rPr>
              <a:t>"Alex"</a:t>
            </a:r>
            <a:r>
              <a:rPr lang="en-US" dirty="0">
                <a:solidFill>
                  <a:srgbClr val="333333"/>
                </a:solidFill>
                <a:latin typeface="inherit"/>
              </a:rPr>
              <a:t>};</a:t>
            </a:r>
            <a:endParaRPr lang="en-US" dirty="0">
              <a:solidFill>
                <a:srgbClr val="445870"/>
              </a:solidFill>
              <a:latin typeface="Consolas" panose="020B0609020204030204" pitchFamily="49" charset="0"/>
            </a:endParaRPr>
          </a:p>
          <a:p>
            <a:pPr fontAlgn="base"/>
            <a:r>
              <a:rPr lang="en-US" dirty="0">
                <a:solidFill>
                  <a:srgbClr val="006FE0"/>
                </a:solidFill>
                <a:latin typeface="inherit"/>
              </a:rPr>
              <a:t>  </a:t>
            </a:r>
            <a:r>
              <a:rPr lang="en-US" dirty="0">
                <a:solidFill>
                  <a:srgbClr val="4ABF60"/>
                </a:solidFill>
                <a:latin typeface="inherit"/>
              </a:rPr>
              <a:t>print</a:t>
            </a:r>
            <a:r>
              <a:rPr lang="en-US" dirty="0">
                <a:solidFill>
                  <a:srgbClr val="333333"/>
                </a:solidFill>
                <a:latin typeface="inherit"/>
              </a:rPr>
              <a:t>(</a:t>
            </a:r>
            <a:r>
              <a:rPr lang="en-US" dirty="0">
                <a:solidFill>
                  <a:srgbClr val="55A1FB"/>
                </a:solidFill>
                <a:latin typeface="inherit"/>
              </a:rPr>
              <a:t>"W3Adda - Dart Declare/Initialize Set."</a:t>
            </a:r>
            <a:r>
              <a:rPr lang="en-US" dirty="0">
                <a:solidFill>
                  <a:srgbClr val="333333"/>
                </a:solidFill>
                <a:latin typeface="inherit"/>
              </a:rPr>
              <a:t>);</a:t>
            </a:r>
            <a:endParaRPr lang="en-US" dirty="0">
              <a:solidFill>
                <a:srgbClr val="445870"/>
              </a:solidFill>
              <a:latin typeface="Consolas" panose="020B0609020204030204" pitchFamily="49" charset="0"/>
            </a:endParaRPr>
          </a:p>
          <a:p>
            <a:pPr fontAlgn="base"/>
            <a:r>
              <a:rPr lang="en-US" dirty="0">
                <a:solidFill>
                  <a:srgbClr val="006FE0"/>
                </a:solidFill>
                <a:latin typeface="inherit"/>
              </a:rPr>
              <a:t>  </a:t>
            </a:r>
            <a:r>
              <a:rPr lang="en-US" dirty="0">
                <a:solidFill>
                  <a:srgbClr val="4ABF60"/>
                </a:solidFill>
                <a:latin typeface="inherit"/>
              </a:rPr>
              <a:t>print</a:t>
            </a:r>
            <a:r>
              <a:rPr lang="en-US" dirty="0">
                <a:solidFill>
                  <a:srgbClr val="333333"/>
                </a:solidFill>
                <a:latin typeface="inherit"/>
              </a:rPr>
              <a:t>(</a:t>
            </a:r>
            <a:r>
              <a:rPr lang="en-US" dirty="0">
                <a:solidFill>
                  <a:srgbClr val="002D7A"/>
                </a:solidFill>
                <a:latin typeface="inherit"/>
              </a:rPr>
              <a:t>persons</a:t>
            </a:r>
            <a:r>
              <a:rPr lang="en-US" dirty="0">
                <a:solidFill>
                  <a:srgbClr val="333333"/>
                </a:solidFill>
                <a:latin typeface="inherit"/>
              </a:rPr>
              <a:t>);</a:t>
            </a:r>
            <a:endParaRPr lang="en-US" dirty="0">
              <a:solidFill>
                <a:srgbClr val="445870"/>
              </a:solidFill>
              <a:latin typeface="Consolas" panose="020B0609020204030204" pitchFamily="49" charset="0"/>
            </a:endParaRPr>
          </a:p>
          <a:p>
            <a:pPr fontAlgn="base"/>
            <a:r>
              <a:rPr lang="en-US" dirty="0">
                <a:solidFill>
                  <a:srgbClr val="333333"/>
                </a:solidFill>
                <a:latin typeface="inherit"/>
              </a:rPr>
              <a:t>}</a:t>
            </a:r>
            <a:endParaRPr lang="en-US" b="0" i="0" u="none" strike="noStrike" dirty="0">
              <a:solidFill>
                <a:srgbClr val="445870"/>
              </a:solidFill>
              <a:effectLst/>
              <a:latin typeface="Consolas" panose="020B0609020204030204" pitchFamily="49" charset="0"/>
            </a:endParaRPr>
          </a:p>
        </p:txBody>
      </p:sp>
    </p:spTree>
    <p:extLst>
      <p:ext uri="{BB962C8B-B14F-4D97-AF65-F5344CB8AC3E}">
        <p14:creationId xmlns:p14="http://schemas.microsoft.com/office/powerpoint/2010/main" val="2375274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1EC5-B642-864B-BE89-6EE22B03126D}"/>
              </a:ext>
            </a:extLst>
          </p:cNvPr>
          <p:cNvSpPr>
            <a:spLocks noGrp="1"/>
          </p:cNvSpPr>
          <p:nvPr>
            <p:ph type="title"/>
          </p:nvPr>
        </p:nvSpPr>
        <p:spPr/>
        <p:txBody>
          <a:bodyPr/>
          <a:lstStyle/>
          <a:p>
            <a:r>
              <a:rPr lang="en-US" dirty="0" err="1"/>
              <a:t>Phần</a:t>
            </a:r>
            <a:r>
              <a:rPr lang="en-US" dirty="0"/>
              <a:t> 2</a:t>
            </a:r>
          </a:p>
        </p:txBody>
      </p:sp>
      <p:sp>
        <p:nvSpPr>
          <p:cNvPr id="3" name="Content Placeholder 2">
            <a:extLst>
              <a:ext uri="{FF2B5EF4-FFF2-40B4-BE49-F238E27FC236}">
                <a16:creationId xmlns:a16="http://schemas.microsoft.com/office/drawing/2014/main" id="{E734AC09-303C-304F-812B-310346891EDA}"/>
              </a:ext>
            </a:extLst>
          </p:cNvPr>
          <p:cNvSpPr>
            <a:spLocks noGrp="1"/>
          </p:cNvSpPr>
          <p:nvPr>
            <p:ph idx="1"/>
          </p:nvPr>
        </p:nvSpPr>
        <p:spPr/>
        <p:txBody>
          <a:bodyPr/>
          <a:lstStyle/>
          <a:p>
            <a:r>
              <a:rPr lang="en-US" dirty="0" err="1"/>
              <a:t>Phát</a:t>
            </a:r>
            <a:r>
              <a:rPr lang="en-US" dirty="0"/>
              <a:t> </a:t>
            </a:r>
            <a:r>
              <a:rPr lang="en-US" dirty="0" err="1"/>
              <a:t>triển</a:t>
            </a:r>
            <a:r>
              <a:rPr lang="en-US" dirty="0"/>
              <a:t> </a:t>
            </a:r>
            <a:r>
              <a:rPr lang="en-US" dirty="0" err="1"/>
              <a:t>ứng</a:t>
            </a:r>
            <a:r>
              <a:rPr lang="en-US" dirty="0"/>
              <a:t> </a:t>
            </a:r>
            <a:r>
              <a:rPr lang="en-US" dirty="0" err="1"/>
              <a:t>dụng</a:t>
            </a:r>
            <a:r>
              <a:rPr lang="en-US" dirty="0"/>
              <a:t> </a:t>
            </a:r>
            <a:r>
              <a:rPr lang="en-US" dirty="0" err="1"/>
              <a:t>với</a:t>
            </a:r>
            <a:r>
              <a:rPr lang="en-US" dirty="0"/>
              <a:t> Flutter</a:t>
            </a:r>
          </a:p>
          <a:p>
            <a:pPr lvl="1"/>
            <a:r>
              <a:rPr lang="en-US" dirty="0" err="1"/>
              <a:t>Giới</a:t>
            </a:r>
            <a:r>
              <a:rPr lang="en-US" dirty="0"/>
              <a:t> </a:t>
            </a:r>
            <a:r>
              <a:rPr lang="en-US" dirty="0" err="1"/>
              <a:t>thiệu</a:t>
            </a:r>
            <a:r>
              <a:rPr lang="en-US" dirty="0"/>
              <a:t> </a:t>
            </a:r>
            <a:r>
              <a:rPr lang="en-US" dirty="0" err="1"/>
              <a:t>về</a:t>
            </a:r>
            <a:r>
              <a:rPr lang="en-US" dirty="0"/>
              <a:t> Flutter</a:t>
            </a:r>
          </a:p>
          <a:p>
            <a:pPr lvl="1"/>
            <a:r>
              <a:rPr lang="en-US" dirty="0" err="1"/>
              <a:t>Thiết</a:t>
            </a:r>
            <a:r>
              <a:rPr lang="en-US" dirty="0"/>
              <a:t> </a:t>
            </a:r>
            <a:r>
              <a:rPr lang="en-US" dirty="0" err="1"/>
              <a:t>lập</a:t>
            </a:r>
            <a:r>
              <a:rPr lang="en-US" dirty="0"/>
              <a:t> </a:t>
            </a:r>
            <a:r>
              <a:rPr lang="en-US" dirty="0" err="1"/>
              <a:t>môi</a:t>
            </a:r>
            <a:r>
              <a:rPr lang="en-US" dirty="0"/>
              <a:t> </a:t>
            </a:r>
            <a:r>
              <a:rPr lang="en-US" dirty="0" err="1"/>
              <a:t>trường</a:t>
            </a:r>
            <a:r>
              <a:rPr lang="en-US" dirty="0"/>
              <a:t> </a:t>
            </a:r>
          </a:p>
          <a:p>
            <a:pPr lvl="1"/>
            <a:r>
              <a:rPr lang="en-US" dirty="0" err="1"/>
              <a:t>Phân</a:t>
            </a:r>
            <a:r>
              <a:rPr lang="en-US" dirty="0"/>
              <a:t> </a:t>
            </a:r>
            <a:r>
              <a:rPr lang="en-US" dirty="0" err="1"/>
              <a:t>tích</a:t>
            </a:r>
            <a:r>
              <a:rPr lang="en-US" dirty="0"/>
              <a:t> </a:t>
            </a:r>
            <a:r>
              <a:rPr lang="en-US" dirty="0" err="1"/>
              <a:t>ứng</a:t>
            </a:r>
            <a:r>
              <a:rPr lang="en-US" dirty="0"/>
              <a:t> </a:t>
            </a:r>
            <a:r>
              <a:rPr lang="en-US" dirty="0" err="1"/>
              <a:t>dụng</a:t>
            </a:r>
            <a:r>
              <a:rPr lang="en-US" dirty="0"/>
              <a:t> flutter</a:t>
            </a:r>
          </a:p>
          <a:p>
            <a:pPr lvl="1"/>
            <a:r>
              <a:rPr lang="en-US" dirty="0" err="1"/>
              <a:t>Tính</a:t>
            </a:r>
            <a:r>
              <a:rPr lang="en-US" dirty="0"/>
              <a:t> </a:t>
            </a:r>
            <a:r>
              <a:rPr lang="en-US" dirty="0" err="1"/>
              <a:t>năng</a:t>
            </a:r>
            <a:r>
              <a:rPr lang="en-US" dirty="0"/>
              <a:t> Hot Reload , Widgets, Import File</a:t>
            </a:r>
          </a:p>
          <a:p>
            <a:r>
              <a:rPr lang="en-US" dirty="0"/>
              <a:t>Demo (</a:t>
            </a:r>
            <a:r>
              <a:rPr lang="en-US" dirty="0" err="1"/>
              <a:t>Xây</a:t>
            </a:r>
            <a:r>
              <a:rPr lang="en-US" dirty="0"/>
              <a:t> dung </a:t>
            </a:r>
            <a:r>
              <a:rPr lang="en-US" dirty="0" err="1"/>
              <a:t>ứng</a:t>
            </a:r>
            <a:r>
              <a:rPr lang="en-US" dirty="0"/>
              <a:t> </a:t>
            </a:r>
            <a:r>
              <a:rPr lang="en-US" dirty="0" err="1"/>
              <a:t>dụng</a:t>
            </a:r>
            <a:r>
              <a:rPr lang="en-US" dirty="0"/>
              <a:t> </a:t>
            </a:r>
            <a:r>
              <a:rPr lang="en-US" dirty="0" err="1"/>
              <a:t>quản</a:t>
            </a:r>
            <a:r>
              <a:rPr lang="en-US" dirty="0"/>
              <a:t> </a:t>
            </a:r>
            <a:r>
              <a:rPr lang="en-US" dirty="0" err="1"/>
              <a:t>lý</a:t>
            </a:r>
            <a:r>
              <a:rPr lang="en-US" dirty="0"/>
              <a:t> </a:t>
            </a:r>
            <a:r>
              <a:rPr lang="en-US" dirty="0" err="1"/>
              <a:t>danh</a:t>
            </a:r>
            <a:r>
              <a:rPr lang="en-US" dirty="0"/>
              <a:t> </a:t>
            </a:r>
            <a:r>
              <a:rPr lang="en-US" dirty="0" err="1"/>
              <a:t>bạ</a:t>
            </a:r>
            <a:r>
              <a:rPr lang="en-US" dirty="0"/>
              <a:t>)</a:t>
            </a:r>
          </a:p>
          <a:p>
            <a:endParaRPr lang="en-US" dirty="0"/>
          </a:p>
        </p:txBody>
      </p:sp>
      <p:sp>
        <p:nvSpPr>
          <p:cNvPr id="4" name="Date Placeholder 3">
            <a:extLst>
              <a:ext uri="{FF2B5EF4-FFF2-40B4-BE49-F238E27FC236}">
                <a16:creationId xmlns:a16="http://schemas.microsoft.com/office/drawing/2014/main" id="{4D7C0BFA-4533-8349-9827-FF0D2233047B}"/>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8271640E-EE07-BD42-9A7B-572FC3C471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20F763-02C0-584E-A6F4-A60F834E4C56}"/>
              </a:ext>
            </a:extLst>
          </p:cNvPr>
          <p:cNvSpPr>
            <a:spLocks noGrp="1"/>
          </p:cNvSpPr>
          <p:nvPr>
            <p:ph type="sldNum" sz="quarter" idx="12"/>
          </p:nvPr>
        </p:nvSpPr>
        <p:spPr/>
        <p:txBody>
          <a:bodyPr/>
          <a:lstStyle/>
          <a:p>
            <a:fld id="{0E9BF5F7-54E5-E744-A88D-9321BE78B3F4}" type="slidenum">
              <a:rPr lang="en-US" smtClean="0"/>
              <a:t>25</a:t>
            </a:fld>
            <a:endParaRPr lang="en-US"/>
          </a:p>
        </p:txBody>
      </p:sp>
    </p:spTree>
    <p:extLst>
      <p:ext uri="{BB962C8B-B14F-4D97-AF65-F5344CB8AC3E}">
        <p14:creationId xmlns:p14="http://schemas.microsoft.com/office/powerpoint/2010/main" val="2461317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35CC-0AAE-874B-8629-0ED22AF11254}"/>
              </a:ext>
            </a:extLst>
          </p:cNvPr>
          <p:cNvSpPr>
            <a:spLocks noGrp="1"/>
          </p:cNvSpPr>
          <p:nvPr>
            <p:ph type="title"/>
          </p:nvPr>
        </p:nvSpPr>
        <p:spPr/>
        <p:txBody>
          <a:bodyPr/>
          <a:lstStyle/>
          <a:p>
            <a:r>
              <a:rPr lang="en-US" dirty="0" err="1">
                <a:hlinkClick r:id="rId2"/>
              </a:rPr>
              <a:t>Giới</a:t>
            </a:r>
            <a:r>
              <a:rPr lang="en-US" dirty="0">
                <a:hlinkClick r:id="rId2"/>
              </a:rPr>
              <a:t> </a:t>
            </a:r>
            <a:r>
              <a:rPr lang="en-US" dirty="0" err="1">
                <a:hlinkClick r:id="rId2"/>
              </a:rPr>
              <a:t>thiệu</a:t>
            </a:r>
            <a:r>
              <a:rPr lang="en-US" dirty="0">
                <a:hlinkClick r:id="rId2"/>
              </a:rPr>
              <a:t> </a:t>
            </a:r>
            <a:r>
              <a:rPr lang="en-US" dirty="0" err="1">
                <a:hlinkClick r:id="rId2"/>
              </a:rPr>
              <a:t>về</a:t>
            </a:r>
            <a:r>
              <a:rPr lang="en-US" dirty="0">
                <a:hlinkClick r:id="rId2"/>
              </a:rPr>
              <a:t> Flutter</a:t>
            </a:r>
            <a:endParaRPr lang="en-US" dirty="0"/>
          </a:p>
        </p:txBody>
      </p:sp>
      <p:sp>
        <p:nvSpPr>
          <p:cNvPr id="3" name="Content Placeholder 2">
            <a:extLst>
              <a:ext uri="{FF2B5EF4-FFF2-40B4-BE49-F238E27FC236}">
                <a16:creationId xmlns:a16="http://schemas.microsoft.com/office/drawing/2014/main" id="{94720400-B03C-F641-A48C-CE6D3A7CF5FD}"/>
              </a:ext>
            </a:extLst>
          </p:cNvPr>
          <p:cNvSpPr>
            <a:spLocks noGrp="1"/>
          </p:cNvSpPr>
          <p:nvPr>
            <p:ph idx="1"/>
          </p:nvPr>
        </p:nvSpPr>
        <p:spPr/>
        <p:txBody>
          <a:bodyPr/>
          <a:lstStyle/>
          <a:p>
            <a:r>
              <a:rPr lang="en-US" dirty="0"/>
              <a:t>Design Beautiful Apps</a:t>
            </a:r>
          </a:p>
          <a:p>
            <a:r>
              <a:rPr lang="en-US" dirty="0"/>
              <a:t>Productively build Apps</a:t>
            </a:r>
          </a:p>
          <a:p>
            <a:r>
              <a:rPr lang="en-US" dirty="0"/>
              <a:t>Create Faster Apps</a:t>
            </a:r>
          </a:p>
          <a:p>
            <a:r>
              <a:rPr lang="en-US" dirty="0"/>
              <a:t>Targets Mobile Web Desktop Apps</a:t>
            </a:r>
          </a:p>
        </p:txBody>
      </p:sp>
      <p:sp>
        <p:nvSpPr>
          <p:cNvPr id="4" name="Date Placeholder 3">
            <a:extLst>
              <a:ext uri="{FF2B5EF4-FFF2-40B4-BE49-F238E27FC236}">
                <a16:creationId xmlns:a16="http://schemas.microsoft.com/office/drawing/2014/main" id="{A883F736-E71B-1D40-8C96-926882B53912}"/>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CF4C5804-CAAA-474E-97F7-6D70582D71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9EFA6A-9E40-0F43-9204-0E513204910F}"/>
              </a:ext>
            </a:extLst>
          </p:cNvPr>
          <p:cNvSpPr>
            <a:spLocks noGrp="1"/>
          </p:cNvSpPr>
          <p:nvPr>
            <p:ph type="sldNum" sz="quarter" idx="12"/>
          </p:nvPr>
        </p:nvSpPr>
        <p:spPr/>
        <p:txBody>
          <a:bodyPr/>
          <a:lstStyle/>
          <a:p>
            <a:fld id="{0E9BF5F7-54E5-E744-A88D-9321BE78B3F4}" type="slidenum">
              <a:rPr lang="en-US" smtClean="0"/>
              <a:t>26</a:t>
            </a:fld>
            <a:endParaRPr lang="en-US"/>
          </a:p>
        </p:txBody>
      </p:sp>
    </p:spTree>
    <p:extLst>
      <p:ext uri="{BB962C8B-B14F-4D97-AF65-F5344CB8AC3E}">
        <p14:creationId xmlns:p14="http://schemas.microsoft.com/office/powerpoint/2010/main" val="348140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9CA74-424C-FC47-8300-43646B27D34F}"/>
              </a:ext>
            </a:extLst>
          </p:cNvPr>
          <p:cNvSpPr>
            <a:spLocks noGrp="1"/>
          </p:cNvSpPr>
          <p:nvPr>
            <p:ph type="title"/>
          </p:nvPr>
        </p:nvSpPr>
        <p:spPr/>
        <p:txBody>
          <a:bodyPr/>
          <a:lstStyle/>
          <a:p>
            <a:r>
              <a:rPr lang="en-US" dirty="0" err="1"/>
              <a:t>Thiết</a:t>
            </a:r>
            <a:r>
              <a:rPr lang="en-US" dirty="0"/>
              <a:t> </a:t>
            </a:r>
            <a:r>
              <a:rPr lang="en-US" dirty="0" err="1"/>
              <a:t>lập</a:t>
            </a:r>
            <a:r>
              <a:rPr lang="en-US" dirty="0"/>
              <a:t> </a:t>
            </a:r>
            <a:r>
              <a:rPr lang="en-US" dirty="0" err="1"/>
              <a:t>môi</a:t>
            </a:r>
            <a:r>
              <a:rPr lang="en-US" dirty="0"/>
              <a:t> </a:t>
            </a:r>
            <a:r>
              <a:rPr lang="en-US" dirty="0" err="1"/>
              <a:t>trường</a:t>
            </a:r>
            <a:r>
              <a:rPr lang="en-US" dirty="0"/>
              <a:t> </a:t>
            </a:r>
            <a:r>
              <a:rPr lang="en-US" dirty="0" err="1"/>
              <a:t>lập</a:t>
            </a:r>
            <a:r>
              <a:rPr lang="en-US" dirty="0"/>
              <a:t> </a:t>
            </a:r>
            <a:r>
              <a:rPr lang="en-US" dirty="0" err="1"/>
              <a:t>trình</a:t>
            </a:r>
            <a:endParaRPr lang="en-US" dirty="0"/>
          </a:p>
        </p:txBody>
      </p:sp>
      <p:sp>
        <p:nvSpPr>
          <p:cNvPr id="3" name="Content Placeholder 2">
            <a:extLst>
              <a:ext uri="{FF2B5EF4-FFF2-40B4-BE49-F238E27FC236}">
                <a16:creationId xmlns:a16="http://schemas.microsoft.com/office/drawing/2014/main" id="{B2E25DEA-21A2-AB47-BD80-CC0333F514AC}"/>
              </a:ext>
            </a:extLst>
          </p:cNvPr>
          <p:cNvSpPr>
            <a:spLocks noGrp="1"/>
          </p:cNvSpPr>
          <p:nvPr>
            <p:ph idx="1"/>
          </p:nvPr>
        </p:nvSpPr>
        <p:spPr/>
        <p:txBody>
          <a:bodyPr/>
          <a:lstStyle/>
          <a:p>
            <a:r>
              <a:rPr lang="en-US" dirty="0"/>
              <a:t>Flutter SDK : </a:t>
            </a:r>
            <a:r>
              <a:rPr lang="en-US" dirty="0">
                <a:hlinkClick r:id="rId2"/>
              </a:rPr>
              <a:t>https://flutter.dev/docs/get-started/install/windows</a:t>
            </a:r>
            <a:endParaRPr lang="en-US" dirty="0"/>
          </a:p>
          <a:p>
            <a:r>
              <a:rPr lang="en-US" dirty="0" err="1"/>
              <a:t>Thiết</a:t>
            </a:r>
            <a:r>
              <a:rPr lang="en-US" dirty="0"/>
              <a:t> </a:t>
            </a:r>
            <a:r>
              <a:rPr lang="en-US" dirty="0" err="1"/>
              <a:t>lập</a:t>
            </a:r>
            <a:r>
              <a:rPr lang="en-US" dirty="0"/>
              <a:t> flutter </a:t>
            </a:r>
            <a:r>
              <a:rPr lang="en-US" dirty="0" err="1"/>
              <a:t>với</a:t>
            </a:r>
            <a:r>
              <a:rPr lang="en-US" dirty="0"/>
              <a:t> Android Studio, </a:t>
            </a:r>
            <a:r>
              <a:rPr lang="en-US" dirty="0" err="1"/>
              <a:t>VSCode</a:t>
            </a:r>
            <a:r>
              <a:rPr lang="en-US" dirty="0"/>
              <a:t>, </a:t>
            </a:r>
            <a:r>
              <a:rPr lang="en-US" dirty="0" err="1"/>
              <a:t>Xcode</a:t>
            </a:r>
            <a:endParaRPr lang="en-US" dirty="0"/>
          </a:p>
          <a:p>
            <a:pPr lvl="1"/>
            <a:r>
              <a:rPr lang="en-US" dirty="0"/>
              <a:t>Android Studio: plugin Flutter</a:t>
            </a:r>
          </a:p>
          <a:p>
            <a:pPr lvl="1"/>
            <a:r>
              <a:rPr lang="en-US" dirty="0" err="1"/>
              <a:t>VSCode</a:t>
            </a:r>
            <a:r>
              <a:rPr lang="en-US" dirty="0"/>
              <a:t>: Plugin Flutter </a:t>
            </a:r>
          </a:p>
          <a:p>
            <a:pPr lvl="1"/>
            <a:endParaRPr lang="en-US" dirty="0"/>
          </a:p>
        </p:txBody>
      </p:sp>
      <p:sp>
        <p:nvSpPr>
          <p:cNvPr id="4" name="Date Placeholder 3">
            <a:extLst>
              <a:ext uri="{FF2B5EF4-FFF2-40B4-BE49-F238E27FC236}">
                <a16:creationId xmlns:a16="http://schemas.microsoft.com/office/drawing/2014/main" id="{04904F23-B750-2D42-8502-1B1A304FF393}"/>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AEA58FC5-FAE1-4B41-8B04-34AAA1453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6D5E54-B1A1-CE48-9FAB-AF178EF600BC}"/>
              </a:ext>
            </a:extLst>
          </p:cNvPr>
          <p:cNvSpPr>
            <a:spLocks noGrp="1"/>
          </p:cNvSpPr>
          <p:nvPr>
            <p:ph type="sldNum" sz="quarter" idx="12"/>
          </p:nvPr>
        </p:nvSpPr>
        <p:spPr/>
        <p:txBody>
          <a:bodyPr/>
          <a:lstStyle/>
          <a:p>
            <a:fld id="{0E9BF5F7-54E5-E744-A88D-9321BE78B3F4}" type="slidenum">
              <a:rPr lang="en-US" smtClean="0"/>
              <a:t>27</a:t>
            </a:fld>
            <a:endParaRPr lang="en-US"/>
          </a:p>
        </p:txBody>
      </p:sp>
      <p:pic>
        <p:nvPicPr>
          <p:cNvPr id="8" name="Picture 7">
            <a:extLst>
              <a:ext uri="{FF2B5EF4-FFF2-40B4-BE49-F238E27FC236}">
                <a16:creationId xmlns:a16="http://schemas.microsoft.com/office/drawing/2014/main" id="{FE2633A3-7707-A142-9548-90D887C6A486}"/>
              </a:ext>
            </a:extLst>
          </p:cNvPr>
          <p:cNvPicPr>
            <a:picLocks noChangeAspect="1"/>
          </p:cNvPicPr>
          <p:nvPr/>
        </p:nvPicPr>
        <p:blipFill>
          <a:blip r:embed="rId3"/>
          <a:stretch>
            <a:fillRect/>
          </a:stretch>
        </p:blipFill>
        <p:spPr>
          <a:xfrm>
            <a:off x="1342202" y="3962215"/>
            <a:ext cx="3638007" cy="2214748"/>
          </a:xfrm>
          <a:prstGeom prst="rect">
            <a:avLst/>
          </a:prstGeom>
        </p:spPr>
      </p:pic>
      <p:pic>
        <p:nvPicPr>
          <p:cNvPr id="10" name="Picture 9">
            <a:extLst>
              <a:ext uri="{FF2B5EF4-FFF2-40B4-BE49-F238E27FC236}">
                <a16:creationId xmlns:a16="http://schemas.microsoft.com/office/drawing/2014/main" id="{B3D4F5BF-D77D-B545-9926-22367D3C0AB8}"/>
              </a:ext>
            </a:extLst>
          </p:cNvPr>
          <p:cNvPicPr>
            <a:picLocks noChangeAspect="1"/>
          </p:cNvPicPr>
          <p:nvPr/>
        </p:nvPicPr>
        <p:blipFill>
          <a:blip r:embed="rId4"/>
          <a:stretch>
            <a:fillRect/>
          </a:stretch>
        </p:blipFill>
        <p:spPr>
          <a:xfrm>
            <a:off x="6412675" y="3962215"/>
            <a:ext cx="4607626" cy="2016407"/>
          </a:xfrm>
          <a:prstGeom prst="rect">
            <a:avLst/>
          </a:prstGeom>
        </p:spPr>
      </p:pic>
    </p:spTree>
    <p:extLst>
      <p:ext uri="{BB962C8B-B14F-4D97-AF65-F5344CB8AC3E}">
        <p14:creationId xmlns:p14="http://schemas.microsoft.com/office/powerpoint/2010/main" val="4283937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28DB6-4737-FF46-8672-B89427763DF2}"/>
              </a:ext>
            </a:extLst>
          </p:cNvPr>
          <p:cNvSpPr>
            <a:spLocks noGrp="1"/>
          </p:cNvSpPr>
          <p:nvPr>
            <p:ph type="title"/>
          </p:nvPr>
        </p:nvSpPr>
        <p:spPr/>
        <p:txBody>
          <a:bodyPr/>
          <a:lstStyle/>
          <a:p>
            <a:r>
              <a:rPr lang="en-US" dirty="0"/>
              <a:t>Flutter </a:t>
            </a:r>
            <a:r>
              <a:rPr lang="en-US" dirty="0" err="1"/>
              <a:t>codelab</a:t>
            </a:r>
            <a:endParaRPr lang="en-US" dirty="0"/>
          </a:p>
        </p:txBody>
      </p:sp>
      <p:sp>
        <p:nvSpPr>
          <p:cNvPr id="3" name="Content Placeholder 2">
            <a:extLst>
              <a:ext uri="{FF2B5EF4-FFF2-40B4-BE49-F238E27FC236}">
                <a16:creationId xmlns:a16="http://schemas.microsoft.com/office/drawing/2014/main" id="{05FCFD26-1A33-E548-A54F-471362E5FE27}"/>
              </a:ext>
            </a:extLst>
          </p:cNvPr>
          <p:cNvSpPr>
            <a:spLocks noGrp="1"/>
          </p:cNvSpPr>
          <p:nvPr>
            <p:ph idx="1"/>
          </p:nvPr>
        </p:nvSpPr>
        <p:spPr/>
        <p:txBody>
          <a:bodyPr/>
          <a:lstStyle/>
          <a:p>
            <a:r>
              <a:rPr lang="en-US" dirty="0">
                <a:hlinkClick r:id="rId2"/>
              </a:rPr>
              <a:t>Google : https://flutter.dev/docs/codelabs</a:t>
            </a:r>
            <a:endParaRPr lang="en-US" dirty="0"/>
          </a:p>
          <a:p>
            <a:r>
              <a:rPr lang="en-US" dirty="0">
                <a:hlinkClick r:id="rId3"/>
              </a:rPr>
              <a:t>TLMH: https://drive.google.com/drive/u/1/folders/1L-xtAARZj4ZNYeZaLUncBrIESoeLBvZF</a:t>
            </a:r>
            <a:endParaRPr lang="en-US" dirty="0"/>
          </a:p>
          <a:p>
            <a:r>
              <a:rPr lang="en-US" dirty="0"/>
              <a:t>https://</a:t>
            </a:r>
            <a:r>
              <a:rPr lang="en-US" dirty="0" err="1"/>
              <a:t>www.raywenderlich.com</a:t>
            </a:r>
            <a:r>
              <a:rPr lang="en-US" dirty="0"/>
              <a:t>/flutter/articles</a:t>
            </a:r>
          </a:p>
          <a:p>
            <a:endParaRPr lang="en-US" dirty="0"/>
          </a:p>
        </p:txBody>
      </p:sp>
      <p:sp>
        <p:nvSpPr>
          <p:cNvPr id="4" name="Date Placeholder 3">
            <a:extLst>
              <a:ext uri="{FF2B5EF4-FFF2-40B4-BE49-F238E27FC236}">
                <a16:creationId xmlns:a16="http://schemas.microsoft.com/office/drawing/2014/main" id="{1D256CDC-2000-344F-8DD8-33C9362355F1}"/>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F90ED64C-A0AF-9B4D-B165-CC0F642544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D64AA5-E78D-3947-87FD-62EBEF039ACB}"/>
              </a:ext>
            </a:extLst>
          </p:cNvPr>
          <p:cNvSpPr>
            <a:spLocks noGrp="1"/>
          </p:cNvSpPr>
          <p:nvPr>
            <p:ph type="sldNum" sz="quarter" idx="12"/>
          </p:nvPr>
        </p:nvSpPr>
        <p:spPr/>
        <p:txBody>
          <a:bodyPr/>
          <a:lstStyle/>
          <a:p>
            <a:fld id="{0E9BF5F7-54E5-E744-A88D-9321BE78B3F4}" type="slidenum">
              <a:rPr lang="en-US" smtClean="0"/>
              <a:t>28</a:t>
            </a:fld>
            <a:endParaRPr lang="en-US"/>
          </a:p>
        </p:txBody>
      </p:sp>
    </p:spTree>
    <p:extLst>
      <p:ext uri="{BB962C8B-B14F-4D97-AF65-F5344CB8AC3E}">
        <p14:creationId xmlns:p14="http://schemas.microsoft.com/office/powerpoint/2010/main" val="3164432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E2BE3-4682-B846-AE82-B371CB31AC4F}"/>
              </a:ext>
            </a:extLst>
          </p:cNvPr>
          <p:cNvSpPr>
            <a:spLocks noGrp="1"/>
          </p:cNvSpPr>
          <p:nvPr>
            <p:ph type="title"/>
          </p:nvPr>
        </p:nvSpPr>
        <p:spPr/>
        <p:txBody>
          <a:bodyPr/>
          <a:lstStyle/>
          <a:p>
            <a:r>
              <a:rPr lang="en-US" dirty="0" err="1"/>
              <a:t>Khởi</a:t>
            </a:r>
            <a:r>
              <a:rPr lang="en-US" dirty="0"/>
              <a:t> </a:t>
            </a:r>
            <a:r>
              <a:rPr lang="en-US" dirty="0" err="1"/>
              <a:t>tạo</a:t>
            </a:r>
            <a:r>
              <a:rPr lang="en-US" dirty="0"/>
              <a:t> Flutter </a:t>
            </a:r>
            <a:r>
              <a:rPr lang="en-US" dirty="0" err="1"/>
              <a:t>với</a:t>
            </a:r>
            <a:r>
              <a:rPr lang="en-US" dirty="0"/>
              <a:t> Android Studio</a:t>
            </a:r>
          </a:p>
        </p:txBody>
      </p:sp>
      <p:sp>
        <p:nvSpPr>
          <p:cNvPr id="3" name="Content Placeholder 2">
            <a:extLst>
              <a:ext uri="{FF2B5EF4-FFF2-40B4-BE49-F238E27FC236}">
                <a16:creationId xmlns:a16="http://schemas.microsoft.com/office/drawing/2014/main" id="{9DAD45A1-0DAB-B245-BFAE-62E66625584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11BDE9A-394D-D145-8906-26404BF2A0E6}"/>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7C22EC62-B8A3-EC49-87C2-828563BFDD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01D32-7D1D-6644-AF92-43B918CFA324}"/>
              </a:ext>
            </a:extLst>
          </p:cNvPr>
          <p:cNvSpPr>
            <a:spLocks noGrp="1"/>
          </p:cNvSpPr>
          <p:nvPr>
            <p:ph type="sldNum" sz="quarter" idx="12"/>
          </p:nvPr>
        </p:nvSpPr>
        <p:spPr/>
        <p:txBody>
          <a:bodyPr/>
          <a:lstStyle/>
          <a:p>
            <a:fld id="{0E9BF5F7-54E5-E744-A88D-9321BE78B3F4}" type="slidenum">
              <a:rPr lang="en-US" smtClean="0"/>
              <a:t>29</a:t>
            </a:fld>
            <a:endParaRPr lang="en-US"/>
          </a:p>
        </p:txBody>
      </p:sp>
      <p:pic>
        <p:nvPicPr>
          <p:cNvPr id="7" name="Content Placeholder 6">
            <a:extLst>
              <a:ext uri="{FF2B5EF4-FFF2-40B4-BE49-F238E27FC236}">
                <a16:creationId xmlns:a16="http://schemas.microsoft.com/office/drawing/2014/main" id="{9CCDBDCD-540C-C640-9006-AC5D5CEF69B3}"/>
              </a:ext>
            </a:extLst>
          </p:cNvPr>
          <p:cNvPicPr>
            <a:picLocks noChangeAspect="1"/>
          </p:cNvPicPr>
          <p:nvPr/>
        </p:nvPicPr>
        <p:blipFill>
          <a:blip r:embed="rId2"/>
          <a:stretch>
            <a:fillRect/>
          </a:stretch>
        </p:blipFill>
        <p:spPr>
          <a:xfrm>
            <a:off x="0" y="1695139"/>
            <a:ext cx="2605029" cy="2565757"/>
          </a:xfrm>
          <a:prstGeom prst="rect">
            <a:avLst/>
          </a:prstGeom>
        </p:spPr>
      </p:pic>
      <p:pic>
        <p:nvPicPr>
          <p:cNvPr id="8" name="Picture 7">
            <a:extLst>
              <a:ext uri="{FF2B5EF4-FFF2-40B4-BE49-F238E27FC236}">
                <a16:creationId xmlns:a16="http://schemas.microsoft.com/office/drawing/2014/main" id="{8CD67AA2-A022-1649-8E3C-48D29308D945}"/>
              </a:ext>
            </a:extLst>
          </p:cNvPr>
          <p:cNvPicPr>
            <a:picLocks noChangeAspect="1"/>
          </p:cNvPicPr>
          <p:nvPr/>
        </p:nvPicPr>
        <p:blipFill rotWithShape="1">
          <a:blip r:embed="rId3"/>
          <a:srcRect r="46811"/>
          <a:stretch/>
        </p:blipFill>
        <p:spPr>
          <a:xfrm>
            <a:off x="2689279" y="1690688"/>
            <a:ext cx="3181184" cy="4043805"/>
          </a:xfrm>
          <a:prstGeom prst="rect">
            <a:avLst/>
          </a:prstGeom>
        </p:spPr>
      </p:pic>
      <p:pic>
        <p:nvPicPr>
          <p:cNvPr id="9" name="Picture 8">
            <a:extLst>
              <a:ext uri="{FF2B5EF4-FFF2-40B4-BE49-F238E27FC236}">
                <a16:creationId xmlns:a16="http://schemas.microsoft.com/office/drawing/2014/main" id="{2BBDFD59-9763-AD43-9405-06A9DEF0681B}"/>
              </a:ext>
            </a:extLst>
          </p:cNvPr>
          <p:cNvPicPr>
            <a:picLocks noChangeAspect="1"/>
          </p:cNvPicPr>
          <p:nvPr/>
        </p:nvPicPr>
        <p:blipFill rotWithShape="1">
          <a:blip r:embed="rId4"/>
          <a:srcRect r="50791"/>
          <a:stretch/>
        </p:blipFill>
        <p:spPr>
          <a:xfrm>
            <a:off x="5948513" y="1722530"/>
            <a:ext cx="2960763" cy="4043805"/>
          </a:xfrm>
          <a:prstGeom prst="rect">
            <a:avLst/>
          </a:prstGeom>
        </p:spPr>
      </p:pic>
      <p:pic>
        <p:nvPicPr>
          <p:cNvPr id="10" name="Picture 9">
            <a:extLst>
              <a:ext uri="{FF2B5EF4-FFF2-40B4-BE49-F238E27FC236}">
                <a16:creationId xmlns:a16="http://schemas.microsoft.com/office/drawing/2014/main" id="{F5195CD9-BD5A-C040-ABEA-7B4C8D613552}"/>
              </a:ext>
            </a:extLst>
          </p:cNvPr>
          <p:cNvPicPr>
            <a:picLocks noChangeAspect="1"/>
          </p:cNvPicPr>
          <p:nvPr/>
        </p:nvPicPr>
        <p:blipFill rotWithShape="1">
          <a:blip r:embed="rId5"/>
          <a:srcRect l="1" r="51751"/>
          <a:stretch/>
        </p:blipFill>
        <p:spPr>
          <a:xfrm>
            <a:off x="8987326" y="1754372"/>
            <a:ext cx="2954021" cy="4043805"/>
          </a:xfrm>
          <a:prstGeom prst="rect">
            <a:avLst/>
          </a:prstGeom>
        </p:spPr>
      </p:pic>
    </p:spTree>
    <p:extLst>
      <p:ext uri="{BB962C8B-B14F-4D97-AF65-F5344CB8AC3E}">
        <p14:creationId xmlns:p14="http://schemas.microsoft.com/office/powerpoint/2010/main" val="1567727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59DA0-3535-E34B-9D33-80CB0AA4526E}"/>
              </a:ext>
            </a:extLst>
          </p:cNvPr>
          <p:cNvSpPr>
            <a:spLocks noGrp="1"/>
          </p:cNvSpPr>
          <p:nvPr>
            <p:ph type="title"/>
          </p:nvPr>
        </p:nvSpPr>
        <p:spPr/>
        <p:txBody>
          <a:bodyPr/>
          <a:lstStyle/>
          <a:p>
            <a:r>
              <a:rPr lang="en-US" dirty="0" err="1"/>
              <a:t>Phần</a:t>
            </a:r>
            <a:r>
              <a:rPr lang="en-US" dirty="0"/>
              <a:t> 1</a:t>
            </a:r>
          </a:p>
        </p:txBody>
      </p:sp>
      <p:sp>
        <p:nvSpPr>
          <p:cNvPr id="3" name="Content Placeholder 2">
            <a:extLst>
              <a:ext uri="{FF2B5EF4-FFF2-40B4-BE49-F238E27FC236}">
                <a16:creationId xmlns:a16="http://schemas.microsoft.com/office/drawing/2014/main" id="{3E40D0C1-0165-684F-B503-F78A92C97392}"/>
              </a:ext>
            </a:extLst>
          </p:cNvPr>
          <p:cNvSpPr>
            <a:spLocks noGrp="1"/>
          </p:cNvSpPr>
          <p:nvPr>
            <p:ph idx="1"/>
          </p:nvPr>
        </p:nvSpPr>
        <p:spPr/>
        <p:txBody>
          <a:bodyPr/>
          <a:lstStyle/>
          <a:p>
            <a:r>
              <a:rPr lang="en-US" dirty="0" err="1"/>
              <a:t>Các</a:t>
            </a:r>
            <a:r>
              <a:rPr lang="en-US" dirty="0"/>
              <a:t> </a:t>
            </a:r>
            <a:r>
              <a:rPr lang="en-US" dirty="0" err="1"/>
              <a:t>xu</a:t>
            </a:r>
            <a:r>
              <a:rPr lang="en-US" dirty="0"/>
              <a:t> </a:t>
            </a:r>
            <a:r>
              <a:rPr lang="en-US" dirty="0" err="1"/>
              <a:t>hướng</a:t>
            </a:r>
            <a:r>
              <a:rPr lang="en-US" dirty="0"/>
              <a:t> </a:t>
            </a:r>
            <a:r>
              <a:rPr lang="en-US" dirty="0" err="1"/>
              <a:t>phát</a:t>
            </a:r>
            <a:r>
              <a:rPr lang="en-US" dirty="0"/>
              <a:t> </a:t>
            </a:r>
            <a:r>
              <a:rPr lang="en-US" dirty="0" err="1"/>
              <a:t>triển</a:t>
            </a:r>
            <a:r>
              <a:rPr lang="en-US" dirty="0"/>
              <a:t> mobile </a:t>
            </a:r>
          </a:p>
          <a:p>
            <a:r>
              <a:rPr lang="en-US" dirty="0" err="1"/>
              <a:t>Giới</a:t>
            </a:r>
            <a:r>
              <a:rPr lang="en-US" dirty="0"/>
              <a:t> </a:t>
            </a:r>
            <a:r>
              <a:rPr lang="en-US" dirty="0" err="1"/>
              <a:t>thiệu</a:t>
            </a:r>
            <a:r>
              <a:rPr lang="en-US" dirty="0"/>
              <a:t> </a:t>
            </a:r>
            <a:r>
              <a:rPr lang="en-US" dirty="0" err="1"/>
              <a:t>về</a:t>
            </a:r>
            <a:r>
              <a:rPr lang="en-US" dirty="0"/>
              <a:t> </a:t>
            </a:r>
            <a:r>
              <a:rPr lang="en-US" dirty="0" err="1"/>
              <a:t>các</a:t>
            </a:r>
            <a:r>
              <a:rPr lang="en-US" dirty="0"/>
              <a:t> </a:t>
            </a:r>
            <a:r>
              <a:rPr lang="en-US" dirty="0" err="1"/>
              <a:t>công</a:t>
            </a:r>
            <a:r>
              <a:rPr lang="en-US" dirty="0"/>
              <a:t> </a:t>
            </a:r>
            <a:r>
              <a:rPr lang="en-US" dirty="0" err="1"/>
              <a:t>nghệ</a:t>
            </a:r>
            <a:r>
              <a:rPr lang="en-US" dirty="0"/>
              <a:t> </a:t>
            </a:r>
            <a:r>
              <a:rPr lang="en-US" dirty="0" err="1"/>
              <a:t>phát</a:t>
            </a:r>
            <a:r>
              <a:rPr lang="en-US" dirty="0"/>
              <a:t> </a:t>
            </a:r>
            <a:r>
              <a:rPr lang="en-US" dirty="0" err="1"/>
              <a:t>triển</a:t>
            </a:r>
            <a:r>
              <a:rPr lang="en-US" dirty="0"/>
              <a:t> mobile</a:t>
            </a:r>
          </a:p>
          <a:p>
            <a:pPr lvl="1"/>
            <a:r>
              <a:rPr lang="en-US" dirty="0"/>
              <a:t>Native : Swift UI, Java, Kotlin</a:t>
            </a:r>
          </a:p>
          <a:p>
            <a:pPr lvl="1"/>
            <a:r>
              <a:rPr lang="en-US" dirty="0"/>
              <a:t>Multi platform: React Native, Flutter, Ionic, Xamarin</a:t>
            </a:r>
          </a:p>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a:p>
            <a:endParaRPr lang="en-US" dirty="0"/>
          </a:p>
        </p:txBody>
      </p:sp>
      <p:sp>
        <p:nvSpPr>
          <p:cNvPr id="4" name="Date Placeholder 3">
            <a:extLst>
              <a:ext uri="{FF2B5EF4-FFF2-40B4-BE49-F238E27FC236}">
                <a16:creationId xmlns:a16="http://schemas.microsoft.com/office/drawing/2014/main" id="{F56D97DA-BBB2-B749-8DE3-B411E570AF2D}"/>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CB29D4A5-EFC5-964E-B7DD-92E9C0CADE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780252-7365-0D4F-93C3-D0963567E714}"/>
              </a:ext>
            </a:extLst>
          </p:cNvPr>
          <p:cNvSpPr>
            <a:spLocks noGrp="1"/>
          </p:cNvSpPr>
          <p:nvPr>
            <p:ph type="sldNum" sz="quarter" idx="12"/>
          </p:nvPr>
        </p:nvSpPr>
        <p:spPr/>
        <p:txBody>
          <a:bodyPr/>
          <a:lstStyle/>
          <a:p>
            <a:fld id="{0E9BF5F7-54E5-E744-A88D-9321BE78B3F4}" type="slidenum">
              <a:rPr lang="en-US" smtClean="0"/>
              <a:t>3</a:t>
            </a:fld>
            <a:endParaRPr lang="en-US"/>
          </a:p>
        </p:txBody>
      </p:sp>
    </p:spTree>
    <p:extLst>
      <p:ext uri="{BB962C8B-B14F-4D97-AF65-F5344CB8AC3E}">
        <p14:creationId xmlns:p14="http://schemas.microsoft.com/office/powerpoint/2010/main" val="37674672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8DCE8-6877-A146-8731-AF5166D5A11E}"/>
              </a:ext>
            </a:extLst>
          </p:cNvPr>
          <p:cNvSpPr>
            <a:spLocks noGrp="1"/>
          </p:cNvSpPr>
          <p:nvPr>
            <p:ph type="title"/>
          </p:nvPr>
        </p:nvSpPr>
        <p:spPr/>
        <p:txBody>
          <a:bodyPr/>
          <a:lstStyle/>
          <a:p>
            <a:r>
              <a:rPr lang="en-US" dirty="0" err="1"/>
              <a:t>Khởi</a:t>
            </a:r>
            <a:r>
              <a:rPr lang="en-US" dirty="0"/>
              <a:t> </a:t>
            </a:r>
            <a:r>
              <a:rPr lang="en-US" dirty="0" err="1"/>
              <a:t>tạo</a:t>
            </a:r>
            <a:r>
              <a:rPr lang="en-US" dirty="0"/>
              <a:t> Flutter </a:t>
            </a:r>
            <a:r>
              <a:rPr lang="en-US" dirty="0" err="1"/>
              <a:t>với</a:t>
            </a:r>
            <a:r>
              <a:rPr lang="en-US" dirty="0"/>
              <a:t> Android Studio</a:t>
            </a:r>
          </a:p>
        </p:txBody>
      </p:sp>
      <p:sp>
        <p:nvSpPr>
          <p:cNvPr id="3" name="Content Placeholder 2">
            <a:extLst>
              <a:ext uri="{FF2B5EF4-FFF2-40B4-BE49-F238E27FC236}">
                <a16:creationId xmlns:a16="http://schemas.microsoft.com/office/drawing/2014/main" id="{B99639BF-E38F-4649-A279-90D9B5996BE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6BD05D3-CCBF-6A4C-95A5-8257A3C90541}"/>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D673536D-A75A-144F-B3F4-9599004C71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37EE9-88E8-8B49-B6E9-FE8772AEF6CD}"/>
              </a:ext>
            </a:extLst>
          </p:cNvPr>
          <p:cNvSpPr>
            <a:spLocks noGrp="1"/>
          </p:cNvSpPr>
          <p:nvPr>
            <p:ph type="sldNum" sz="quarter" idx="12"/>
          </p:nvPr>
        </p:nvSpPr>
        <p:spPr/>
        <p:txBody>
          <a:bodyPr/>
          <a:lstStyle/>
          <a:p>
            <a:fld id="{0E9BF5F7-54E5-E744-A88D-9321BE78B3F4}" type="slidenum">
              <a:rPr lang="en-US" smtClean="0"/>
              <a:t>30</a:t>
            </a:fld>
            <a:endParaRPr lang="en-US"/>
          </a:p>
        </p:txBody>
      </p:sp>
      <p:pic>
        <p:nvPicPr>
          <p:cNvPr id="7" name="Content Placeholder 6">
            <a:extLst>
              <a:ext uri="{FF2B5EF4-FFF2-40B4-BE49-F238E27FC236}">
                <a16:creationId xmlns:a16="http://schemas.microsoft.com/office/drawing/2014/main" id="{7C1DA5DD-DDC5-DA47-999E-75416F49449C}"/>
              </a:ext>
            </a:extLst>
          </p:cNvPr>
          <p:cNvPicPr>
            <a:picLocks noChangeAspect="1"/>
          </p:cNvPicPr>
          <p:nvPr/>
        </p:nvPicPr>
        <p:blipFill>
          <a:blip r:embed="rId2"/>
          <a:stretch>
            <a:fillRect/>
          </a:stretch>
        </p:blipFill>
        <p:spPr>
          <a:xfrm>
            <a:off x="838200" y="2159605"/>
            <a:ext cx="4380647" cy="3299268"/>
          </a:xfrm>
          <a:prstGeom prst="rect">
            <a:avLst/>
          </a:prstGeom>
        </p:spPr>
      </p:pic>
      <p:pic>
        <p:nvPicPr>
          <p:cNvPr id="8" name="Picture 7">
            <a:extLst>
              <a:ext uri="{FF2B5EF4-FFF2-40B4-BE49-F238E27FC236}">
                <a16:creationId xmlns:a16="http://schemas.microsoft.com/office/drawing/2014/main" id="{7DEDF284-FE1A-B34C-8EA7-7B805B9BD35B}"/>
              </a:ext>
            </a:extLst>
          </p:cNvPr>
          <p:cNvPicPr>
            <a:picLocks noChangeAspect="1"/>
          </p:cNvPicPr>
          <p:nvPr/>
        </p:nvPicPr>
        <p:blipFill>
          <a:blip r:embed="rId3"/>
          <a:stretch>
            <a:fillRect/>
          </a:stretch>
        </p:blipFill>
        <p:spPr>
          <a:xfrm>
            <a:off x="6194876" y="1476449"/>
            <a:ext cx="2175178" cy="4471200"/>
          </a:xfrm>
          <a:prstGeom prst="rect">
            <a:avLst/>
          </a:prstGeom>
        </p:spPr>
      </p:pic>
      <p:pic>
        <p:nvPicPr>
          <p:cNvPr id="9" name="Picture 8">
            <a:extLst>
              <a:ext uri="{FF2B5EF4-FFF2-40B4-BE49-F238E27FC236}">
                <a16:creationId xmlns:a16="http://schemas.microsoft.com/office/drawing/2014/main" id="{6A8EEEEB-20F2-6C43-92CF-012B46454DC3}"/>
              </a:ext>
            </a:extLst>
          </p:cNvPr>
          <p:cNvPicPr>
            <a:picLocks noChangeAspect="1"/>
          </p:cNvPicPr>
          <p:nvPr/>
        </p:nvPicPr>
        <p:blipFill>
          <a:blip r:embed="rId4"/>
          <a:stretch>
            <a:fillRect/>
          </a:stretch>
        </p:blipFill>
        <p:spPr>
          <a:xfrm>
            <a:off x="8774714" y="1476449"/>
            <a:ext cx="2065934" cy="4471200"/>
          </a:xfrm>
          <a:prstGeom prst="rect">
            <a:avLst/>
          </a:prstGeom>
        </p:spPr>
      </p:pic>
    </p:spTree>
    <p:extLst>
      <p:ext uri="{BB962C8B-B14F-4D97-AF65-F5344CB8AC3E}">
        <p14:creationId xmlns:p14="http://schemas.microsoft.com/office/powerpoint/2010/main" val="3123101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83411-A76B-D141-8193-F5DC8359D02C}"/>
              </a:ext>
            </a:extLst>
          </p:cNvPr>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ứng</a:t>
            </a:r>
            <a:r>
              <a:rPr lang="en-US" dirty="0"/>
              <a:t> </a:t>
            </a:r>
            <a:r>
              <a:rPr lang="en-US" dirty="0" err="1"/>
              <a:t>dụng</a:t>
            </a:r>
            <a:r>
              <a:rPr lang="en-US" dirty="0"/>
              <a:t> Flutter</a:t>
            </a:r>
          </a:p>
        </p:txBody>
      </p:sp>
      <p:sp>
        <p:nvSpPr>
          <p:cNvPr id="3" name="Content Placeholder 2">
            <a:extLst>
              <a:ext uri="{FF2B5EF4-FFF2-40B4-BE49-F238E27FC236}">
                <a16:creationId xmlns:a16="http://schemas.microsoft.com/office/drawing/2014/main" id="{122E7A9A-F3FD-7244-8F38-AC2F72E42DE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3164011-D336-A44D-AB0C-98574E5EB0C6}"/>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224DD920-6200-554E-A889-1F7E1BB78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0EB6CA-7A1B-3340-A112-41734D028C6F}"/>
              </a:ext>
            </a:extLst>
          </p:cNvPr>
          <p:cNvSpPr>
            <a:spLocks noGrp="1"/>
          </p:cNvSpPr>
          <p:nvPr>
            <p:ph type="sldNum" sz="quarter" idx="12"/>
          </p:nvPr>
        </p:nvSpPr>
        <p:spPr/>
        <p:txBody>
          <a:bodyPr/>
          <a:lstStyle/>
          <a:p>
            <a:fld id="{0E9BF5F7-54E5-E744-A88D-9321BE78B3F4}" type="slidenum">
              <a:rPr lang="en-US" smtClean="0"/>
              <a:t>31</a:t>
            </a:fld>
            <a:endParaRPr lang="en-US"/>
          </a:p>
        </p:txBody>
      </p:sp>
      <p:pic>
        <p:nvPicPr>
          <p:cNvPr id="7" name="Content Placeholder 7">
            <a:extLst>
              <a:ext uri="{FF2B5EF4-FFF2-40B4-BE49-F238E27FC236}">
                <a16:creationId xmlns:a16="http://schemas.microsoft.com/office/drawing/2014/main" id="{9F3612F7-EA31-1748-BD78-1C5D69B05876}"/>
              </a:ext>
            </a:extLst>
          </p:cNvPr>
          <p:cNvPicPr>
            <a:picLocks noChangeAspect="1"/>
          </p:cNvPicPr>
          <p:nvPr/>
        </p:nvPicPr>
        <p:blipFill>
          <a:blip r:embed="rId2"/>
          <a:stretch>
            <a:fillRect/>
          </a:stretch>
        </p:blipFill>
        <p:spPr>
          <a:xfrm>
            <a:off x="517492" y="1783539"/>
            <a:ext cx="3718044" cy="4351338"/>
          </a:xfrm>
          <a:prstGeom prst="rect">
            <a:avLst/>
          </a:prstGeom>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CC3C814D-3727-5A4C-AA8D-1DEF13B8AE2A}"/>
              </a:ext>
            </a:extLst>
          </p:cNvPr>
          <p:cNvSpPr/>
          <p:nvPr/>
        </p:nvSpPr>
        <p:spPr>
          <a:xfrm>
            <a:off x="4394166" y="1943271"/>
            <a:ext cx="6881813" cy="4031873"/>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buFont typeface="Arial" panose="020B0604020202020204" pitchFamily="34" charset="0"/>
              <a:buChar char="•"/>
            </a:pPr>
            <a:r>
              <a:rPr lang="vi-VN" sz="1600" b="1" dirty="0">
                <a:solidFill>
                  <a:srgbClr val="444444"/>
                </a:solidFill>
              </a:rPr>
              <a:t>android</a:t>
            </a:r>
            <a:r>
              <a:rPr lang="vi-VN" sz="1600" dirty="0">
                <a:solidFill>
                  <a:srgbClr val="444444"/>
                </a:solidFill>
              </a:rPr>
              <a:t> − Thư mục code sinh tự động cho ứng dụng Android</a:t>
            </a:r>
          </a:p>
          <a:p>
            <a:pPr marL="342900" indent="-342900">
              <a:buFont typeface="Arial" panose="020B0604020202020204" pitchFamily="34" charset="0"/>
              <a:buChar char="•"/>
            </a:pPr>
            <a:r>
              <a:rPr lang="vi-VN" sz="1600" b="1" dirty="0">
                <a:solidFill>
                  <a:srgbClr val="444444"/>
                </a:solidFill>
              </a:rPr>
              <a:t>ios</a:t>
            </a:r>
            <a:r>
              <a:rPr lang="vi-VN" sz="1600" dirty="0">
                <a:solidFill>
                  <a:srgbClr val="444444"/>
                </a:solidFill>
              </a:rPr>
              <a:t> − Thư mục code sinh tự động cho ứng dụng iOS</a:t>
            </a:r>
          </a:p>
          <a:p>
            <a:pPr marL="342900" indent="-342900">
              <a:buFont typeface="Arial" panose="020B0604020202020204" pitchFamily="34" charset="0"/>
              <a:buChar char="•"/>
            </a:pPr>
            <a:r>
              <a:rPr lang="vi-VN" sz="1600" b="1" dirty="0">
                <a:solidFill>
                  <a:srgbClr val="444444"/>
                </a:solidFill>
              </a:rPr>
              <a:t>lib</a:t>
            </a:r>
            <a:r>
              <a:rPr lang="vi-VN" sz="1600" dirty="0">
                <a:solidFill>
                  <a:srgbClr val="444444"/>
                </a:solidFill>
              </a:rPr>
              <a:t> − Main folder chứa Dart code được viết khi sử dụng flutter framework</a:t>
            </a:r>
          </a:p>
          <a:p>
            <a:pPr marL="342900" indent="-342900">
              <a:buFont typeface="Arial" panose="020B0604020202020204" pitchFamily="34" charset="0"/>
              <a:buChar char="•"/>
            </a:pPr>
            <a:r>
              <a:rPr lang="vi-VN" sz="1600" b="1" dirty="0">
                <a:solidFill>
                  <a:srgbClr val="444444"/>
                </a:solidFill>
              </a:rPr>
              <a:t>ib/main.dart</a:t>
            </a:r>
            <a:r>
              <a:rPr lang="vi-VN" sz="1600" dirty="0">
                <a:solidFill>
                  <a:srgbClr val="444444"/>
                </a:solidFill>
              </a:rPr>
              <a:t> − File đầu tiên là điểm khởi đầu của ứng dụng Flutter application</a:t>
            </a:r>
          </a:p>
          <a:p>
            <a:pPr marL="342900" indent="-342900">
              <a:buFont typeface="Arial" panose="020B0604020202020204" pitchFamily="34" charset="0"/>
              <a:buChar char="•"/>
            </a:pPr>
            <a:r>
              <a:rPr lang="vi-VN" sz="1600" b="1" dirty="0">
                <a:solidFill>
                  <a:srgbClr val="444444"/>
                </a:solidFill>
              </a:rPr>
              <a:t>test</a:t>
            </a:r>
            <a:r>
              <a:rPr lang="vi-VN" sz="1600" dirty="0">
                <a:solidFill>
                  <a:srgbClr val="444444"/>
                </a:solidFill>
              </a:rPr>
              <a:t> − Folder chứa Dart code để test flutter application</a:t>
            </a:r>
          </a:p>
          <a:p>
            <a:pPr marL="342900" indent="-342900">
              <a:buFont typeface="Arial" panose="020B0604020202020204" pitchFamily="34" charset="0"/>
              <a:buChar char="•"/>
            </a:pPr>
            <a:r>
              <a:rPr lang="vi-VN" sz="1600" b="1" dirty="0">
                <a:solidFill>
                  <a:srgbClr val="444444"/>
                </a:solidFill>
              </a:rPr>
              <a:t>test/widget_test.dart</a:t>
            </a:r>
            <a:r>
              <a:rPr lang="vi-VN" sz="1600" dirty="0">
                <a:solidFill>
                  <a:srgbClr val="444444"/>
                </a:solidFill>
              </a:rPr>
              <a:t> − Sample code</a:t>
            </a:r>
          </a:p>
          <a:p>
            <a:pPr marL="342900" indent="-342900">
              <a:buFont typeface="Arial" panose="020B0604020202020204" pitchFamily="34" charset="0"/>
              <a:buChar char="•"/>
            </a:pPr>
            <a:r>
              <a:rPr lang="vi-VN" sz="1600" b="1" dirty="0">
                <a:solidFill>
                  <a:srgbClr val="444444"/>
                </a:solidFill>
              </a:rPr>
              <a:t>.gitignore</a:t>
            </a:r>
            <a:r>
              <a:rPr lang="vi-VN" sz="1600" dirty="0">
                <a:solidFill>
                  <a:srgbClr val="444444"/>
                </a:solidFill>
              </a:rPr>
              <a:t> − Git version control file - File này chứa cấu hình cho project git</a:t>
            </a:r>
          </a:p>
          <a:p>
            <a:pPr marL="342900" indent="-342900">
              <a:buFont typeface="Arial" panose="020B0604020202020204" pitchFamily="34" charset="0"/>
              <a:buChar char="•"/>
            </a:pPr>
            <a:r>
              <a:rPr lang="vi-VN" sz="1600" b="1" dirty="0">
                <a:solidFill>
                  <a:srgbClr val="444444"/>
                </a:solidFill>
              </a:rPr>
              <a:t>.metadata</a:t>
            </a:r>
            <a:r>
              <a:rPr lang="vi-VN" sz="1600" dirty="0">
                <a:solidFill>
                  <a:srgbClr val="444444"/>
                </a:solidFill>
              </a:rPr>
              <a:t> − sinh tự động bởi flutter tools</a:t>
            </a:r>
          </a:p>
          <a:p>
            <a:pPr marL="342900" indent="-342900">
              <a:buFont typeface="Arial" panose="020B0604020202020204" pitchFamily="34" charset="0"/>
              <a:buChar char="•"/>
            </a:pPr>
            <a:r>
              <a:rPr lang="vi-VN" sz="1600" b="1" dirty="0">
                <a:solidFill>
                  <a:srgbClr val="444444"/>
                </a:solidFill>
              </a:rPr>
              <a:t>.packages</a:t>
            </a:r>
            <a:r>
              <a:rPr lang="vi-VN" sz="1600" dirty="0">
                <a:solidFill>
                  <a:srgbClr val="444444"/>
                </a:solidFill>
              </a:rPr>
              <a:t> − sinh tự động để theo dõi flutter packages</a:t>
            </a:r>
          </a:p>
          <a:p>
            <a:pPr marL="342900" indent="-342900">
              <a:buFont typeface="Arial" panose="020B0604020202020204" pitchFamily="34" charset="0"/>
              <a:buChar char="•"/>
            </a:pPr>
            <a:r>
              <a:rPr lang="vi-VN" sz="1600" b="1" dirty="0">
                <a:solidFill>
                  <a:srgbClr val="444444"/>
                </a:solidFill>
              </a:rPr>
              <a:t>.iml</a:t>
            </a:r>
            <a:r>
              <a:rPr lang="vi-VN" sz="1600" dirty="0">
                <a:solidFill>
                  <a:srgbClr val="444444"/>
                </a:solidFill>
              </a:rPr>
              <a:t> − project file của Android studio</a:t>
            </a:r>
          </a:p>
          <a:p>
            <a:pPr marL="342900" indent="-342900">
              <a:buFont typeface="Arial" panose="020B0604020202020204" pitchFamily="34" charset="0"/>
              <a:buChar char="•"/>
            </a:pPr>
            <a:r>
              <a:rPr lang="vi-VN" sz="1600" b="1" dirty="0">
                <a:solidFill>
                  <a:srgbClr val="444444"/>
                </a:solidFill>
              </a:rPr>
              <a:t>pubspec.yaml</a:t>
            </a:r>
            <a:r>
              <a:rPr lang="vi-VN" sz="1600" dirty="0">
                <a:solidFill>
                  <a:srgbClr val="444444"/>
                </a:solidFill>
              </a:rPr>
              <a:t> − Được sử dụng  </a:t>
            </a:r>
            <a:r>
              <a:rPr lang="vi-VN" sz="1600" b="1" dirty="0">
                <a:solidFill>
                  <a:srgbClr val="444444"/>
                </a:solidFill>
              </a:rPr>
              <a:t>Pub</a:t>
            </a:r>
            <a:r>
              <a:rPr lang="vi-VN" sz="1600" dirty="0">
                <a:solidFill>
                  <a:srgbClr val="444444"/>
                </a:solidFill>
              </a:rPr>
              <a:t>, Flutter package manager</a:t>
            </a:r>
          </a:p>
          <a:p>
            <a:pPr marL="342900" indent="-342900">
              <a:buFont typeface="Arial" panose="020B0604020202020204" pitchFamily="34" charset="0"/>
              <a:buChar char="•"/>
            </a:pPr>
            <a:r>
              <a:rPr lang="vi-VN" sz="1600" b="1" dirty="0">
                <a:solidFill>
                  <a:srgbClr val="444444"/>
                </a:solidFill>
              </a:rPr>
              <a:t>pubspec.lock</a:t>
            </a:r>
            <a:r>
              <a:rPr lang="vi-VN" sz="1600" dirty="0">
                <a:solidFill>
                  <a:srgbClr val="444444"/>
                </a:solidFill>
              </a:rPr>
              <a:t> − Sinh tự động bởi Flutter package manager, </a:t>
            </a:r>
            <a:r>
              <a:rPr lang="vi-VN" sz="1600" b="1" dirty="0">
                <a:solidFill>
                  <a:srgbClr val="444444"/>
                </a:solidFill>
              </a:rPr>
              <a:t>Pub</a:t>
            </a:r>
            <a:endParaRPr lang="vi-VN" sz="1600" dirty="0">
              <a:solidFill>
                <a:srgbClr val="444444"/>
              </a:solidFill>
            </a:endParaRPr>
          </a:p>
          <a:p>
            <a:pPr marL="342900" indent="-342900">
              <a:buFont typeface="Arial" panose="020B0604020202020204" pitchFamily="34" charset="0"/>
              <a:buChar char="•"/>
            </a:pPr>
            <a:r>
              <a:rPr lang="vi-VN" sz="1600" b="1" dirty="0">
                <a:solidFill>
                  <a:srgbClr val="444444"/>
                </a:solidFill>
              </a:rPr>
              <a:t>README.md</a:t>
            </a:r>
            <a:r>
              <a:rPr lang="vi-VN" sz="1600" dirty="0">
                <a:solidFill>
                  <a:srgbClr val="444444"/>
                </a:solidFill>
              </a:rPr>
              <a:t> − Project description được viết theo cấu trúc Markdown</a:t>
            </a:r>
          </a:p>
        </p:txBody>
      </p:sp>
    </p:spTree>
    <p:extLst>
      <p:ext uri="{BB962C8B-B14F-4D97-AF65-F5344CB8AC3E}">
        <p14:creationId xmlns:p14="http://schemas.microsoft.com/office/powerpoint/2010/main" val="207833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1A823-A3E9-5C43-B896-AFBA2679F6AC}"/>
              </a:ext>
            </a:extLst>
          </p:cNvPr>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ứng</a:t>
            </a:r>
            <a:r>
              <a:rPr lang="en-US" dirty="0"/>
              <a:t> </a:t>
            </a:r>
            <a:r>
              <a:rPr lang="en-US" dirty="0" err="1"/>
              <a:t>dụng</a:t>
            </a:r>
            <a:r>
              <a:rPr lang="en-US" dirty="0"/>
              <a:t> Flutter</a:t>
            </a:r>
          </a:p>
        </p:txBody>
      </p:sp>
      <p:pic>
        <p:nvPicPr>
          <p:cNvPr id="8" name="Content Placeholder 7">
            <a:extLst>
              <a:ext uri="{FF2B5EF4-FFF2-40B4-BE49-F238E27FC236}">
                <a16:creationId xmlns:a16="http://schemas.microsoft.com/office/drawing/2014/main" id="{0DC3653D-1B25-7148-A463-69B3843A969E}"/>
              </a:ext>
            </a:extLst>
          </p:cNvPr>
          <p:cNvPicPr>
            <a:picLocks noGrp="1" noChangeAspect="1"/>
          </p:cNvPicPr>
          <p:nvPr>
            <p:ph idx="1"/>
          </p:nvPr>
        </p:nvPicPr>
        <p:blipFill>
          <a:blip r:embed="rId3"/>
          <a:stretch>
            <a:fillRect/>
          </a:stretch>
        </p:blipFill>
        <p:spPr>
          <a:xfrm>
            <a:off x="9622319" y="1761361"/>
            <a:ext cx="2010551" cy="4351338"/>
          </a:xfrm>
        </p:spPr>
      </p:pic>
      <p:sp>
        <p:nvSpPr>
          <p:cNvPr id="4" name="Date Placeholder 3">
            <a:extLst>
              <a:ext uri="{FF2B5EF4-FFF2-40B4-BE49-F238E27FC236}">
                <a16:creationId xmlns:a16="http://schemas.microsoft.com/office/drawing/2014/main" id="{6D22954A-2F33-5746-802F-335018033D35}"/>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AE69BEC2-95FA-6346-A24C-AFA83EAF71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5EC32B-0797-204D-BD1A-F936F230D328}"/>
              </a:ext>
            </a:extLst>
          </p:cNvPr>
          <p:cNvSpPr>
            <a:spLocks noGrp="1"/>
          </p:cNvSpPr>
          <p:nvPr>
            <p:ph type="sldNum" sz="quarter" idx="12"/>
          </p:nvPr>
        </p:nvSpPr>
        <p:spPr/>
        <p:txBody>
          <a:bodyPr/>
          <a:lstStyle/>
          <a:p>
            <a:fld id="{0E9BF5F7-54E5-E744-A88D-9321BE78B3F4}" type="slidenum">
              <a:rPr lang="en-US" smtClean="0"/>
              <a:t>32</a:t>
            </a:fld>
            <a:endParaRPr lang="en-US"/>
          </a:p>
        </p:txBody>
      </p:sp>
      <p:pic>
        <p:nvPicPr>
          <p:cNvPr id="15" name="Picture 14">
            <a:extLst>
              <a:ext uri="{FF2B5EF4-FFF2-40B4-BE49-F238E27FC236}">
                <a16:creationId xmlns:a16="http://schemas.microsoft.com/office/drawing/2014/main" id="{82466C68-736C-DC42-9D73-ECACF506C2EB}"/>
              </a:ext>
            </a:extLst>
          </p:cNvPr>
          <p:cNvPicPr>
            <a:picLocks noChangeAspect="1"/>
          </p:cNvPicPr>
          <p:nvPr/>
        </p:nvPicPr>
        <p:blipFill>
          <a:blip r:embed="rId4"/>
          <a:stretch>
            <a:fillRect/>
          </a:stretch>
        </p:blipFill>
        <p:spPr>
          <a:xfrm>
            <a:off x="4987306" y="2270071"/>
            <a:ext cx="3420423" cy="3506894"/>
          </a:xfrm>
          <a:prstGeom prst="rect">
            <a:avLst/>
          </a:prstGeom>
        </p:spPr>
      </p:pic>
      <p:cxnSp>
        <p:nvCxnSpPr>
          <p:cNvPr id="17" name="Straight Arrow Connector 16">
            <a:extLst>
              <a:ext uri="{FF2B5EF4-FFF2-40B4-BE49-F238E27FC236}">
                <a16:creationId xmlns:a16="http://schemas.microsoft.com/office/drawing/2014/main" id="{A49B1756-C109-884A-BF31-3E3B91D0F226}"/>
              </a:ext>
            </a:extLst>
          </p:cNvPr>
          <p:cNvCxnSpPr>
            <a:cxnSpLocks/>
            <a:endCxn id="18" idx="1"/>
          </p:cNvCxnSpPr>
          <p:nvPr/>
        </p:nvCxnSpPr>
        <p:spPr>
          <a:xfrm>
            <a:off x="6673932" y="3360717"/>
            <a:ext cx="1341911" cy="576313"/>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Left Brace 17">
            <a:extLst>
              <a:ext uri="{FF2B5EF4-FFF2-40B4-BE49-F238E27FC236}">
                <a16:creationId xmlns:a16="http://schemas.microsoft.com/office/drawing/2014/main" id="{7957720A-FF2E-1F42-88A7-A1A219FC0592}"/>
              </a:ext>
            </a:extLst>
          </p:cNvPr>
          <p:cNvSpPr/>
          <p:nvPr/>
        </p:nvSpPr>
        <p:spPr>
          <a:xfrm>
            <a:off x="8015843" y="1761361"/>
            <a:ext cx="1496291" cy="4351338"/>
          </a:xfrm>
          <a:prstGeom prst="leftBrac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DA2F613A-9A3D-3E4D-9A91-595F5075A74A}"/>
              </a:ext>
            </a:extLst>
          </p:cNvPr>
          <p:cNvCxnSpPr>
            <a:cxnSpLocks/>
            <a:endCxn id="24" idx="1"/>
          </p:cNvCxnSpPr>
          <p:nvPr/>
        </p:nvCxnSpPr>
        <p:spPr>
          <a:xfrm>
            <a:off x="6673932" y="3645725"/>
            <a:ext cx="2090058" cy="415075"/>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Left Brace 23">
            <a:extLst>
              <a:ext uri="{FF2B5EF4-FFF2-40B4-BE49-F238E27FC236}">
                <a16:creationId xmlns:a16="http://schemas.microsoft.com/office/drawing/2014/main" id="{6EA8DA0B-C997-EB4F-A75A-D8078EAA85ED}"/>
              </a:ext>
            </a:extLst>
          </p:cNvPr>
          <p:cNvSpPr/>
          <p:nvPr/>
        </p:nvSpPr>
        <p:spPr>
          <a:xfrm>
            <a:off x="8763990" y="2008901"/>
            <a:ext cx="855021" cy="4103797"/>
          </a:xfrm>
          <a:prstGeom prst="leftBrac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AA7FE498-F8E1-C647-BD9C-26D61C7CD4F1}"/>
              </a:ext>
            </a:extLst>
          </p:cNvPr>
          <p:cNvSpPr/>
          <p:nvPr/>
        </p:nvSpPr>
        <p:spPr>
          <a:xfrm>
            <a:off x="9382956" y="1982625"/>
            <a:ext cx="236053" cy="278687"/>
          </a:xfrm>
          <a:prstGeom prst="leftBrac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EE48AF07-4B41-2343-82AD-88A892C67C71}"/>
              </a:ext>
            </a:extLst>
          </p:cNvPr>
          <p:cNvCxnSpPr>
            <a:cxnSpLocks/>
            <a:endCxn id="26" idx="1"/>
          </p:cNvCxnSpPr>
          <p:nvPr/>
        </p:nvCxnSpPr>
        <p:spPr>
          <a:xfrm flipV="1">
            <a:off x="6673603" y="2121969"/>
            <a:ext cx="2709353" cy="175865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0" name="Left Brace 29">
            <a:extLst>
              <a:ext uri="{FF2B5EF4-FFF2-40B4-BE49-F238E27FC236}">
                <a16:creationId xmlns:a16="http://schemas.microsoft.com/office/drawing/2014/main" id="{1D395E78-07F2-224C-81C0-4634CD1E016F}"/>
              </a:ext>
            </a:extLst>
          </p:cNvPr>
          <p:cNvSpPr/>
          <p:nvPr/>
        </p:nvSpPr>
        <p:spPr>
          <a:xfrm>
            <a:off x="9394107" y="2256932"/>
            <a:ext cx="236053" cy="3860146"/>
          </a:xfrm>
          <a:prstGeom prst="leftBrac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F713705A-8BDB-404B-A3B9-861CD01E73F2}"/>
              </a:ext>
            </a:extLst>
          </p:cNvPr>
          <p:cNvCxnSpPr>
            <a:cxnSpLocks/>
            <a:endCxn id="30" idx="1"/>
          </p:cNvCxnSpPr>
          <p:nvPr/>
        </p:nvCxnSpPr>
        <p:spPr>
          <a:xfrm flipV="1">
            <a:off x="6791629" y="4187005"/>
            <a:ext cx="2602478" cy="1467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2" name="Rectangle 41">
            <a:extLst>
              <a:ext uri="{FF2B5EF4-FFF2-40B4-BE49-F238E27FC236}">
                <a16:creationId xmlns:a16="http://schemas.microsoft.com/office/drawing/2014/main" id="{A10311A4-FC18-1844-98F2-B2C33C7439D4}"/>
              </a:ext>
            </a:extLst>
          </p:cNvPr>
          <p:cNvSpPr/>
          <p:nvPr/>
        </p:nvSpPr>
        <p:spPr>
          <a:xfrm>
            <a:off x="382450" y="1761361"/>
            <a:ext cx="4601546" cy="5078313"/>
          </a:xfrm>
          <a:prstGeom prst="rect">
            <a:avLst/>
          </a:prstGeom>
        </p:spPr>
        <p:txBody>
          <a:bodyPr wrap="square">
            <a:spAutoFit/>
          </a:bodyPr>
          <a:lstStyle/>
          <a:p>
            <a:r>
              <a:rPr lang="en-US" b="1" dirty="0">
                <a:solidFill>
                  <a:srgbClr val="000080"/>
                </a:solidFill>
              </a:rPr>
              <a:t>import </a:t>
            </a:r>
            <a:r>
              <a:rPr lang="en-US" b="1" dirty="0">
                <a:solidFill>
                  <a:srgbClr val="008000"/>
                </a:solidFill>
              </a:rPr>
              <a:t>'</a:t>
            </a:r>
            <a:r>
              <a:rPr lang="en-US" b="1" dirty="0" err="1">
                <a:solidFill>
                  <a:srgbClr val="008000"/>
                </a:solidFill>
              </a:rPr>
              <a:t>package:flutter</a:t>
            </a:r>
            <a:r>
              <a:rPr lang="en-US" b="1" dirty="0">
                <a:solidFill>
                  <a:srgbClr val="008000"/>
                </a:solidFill>
              </a:rPr>
              <a:t>/</a:t>
            </a:r>
            <a:r>
              <a:rPr lang="en-US" b="1" dirty="0" err="1">
                <a:solidFill>
                  <a:srgbClr val="008000"/>
                </a:solidFill>
              </a:rPr>
              <a:t>material.dart</a:t>
            </a:r>
            <a:r>
              <a:rPr lang="en-US" b="1" dirty="0">
                <a:solidFill>
                  <a:srgbClr val="008000"/>
                </a:solidFill>
              </a:rPr>
              <a:t>'</a:t>
            </a:r>
            <a:r>
              <a:rPr lang="en-US" dirty="0"/>
              <a:t>;</a:t>
            </a:r>
            <a:br>
              <a:rPr lang="en-US" dirty="0"/>
            </a:br>
            <a:r>
              <a:rPr lang="en-US" b="1" dirty="0">
                <a:solidFill>
                  <a:srgbClr val="000080"/>
                </a:solidFill>
              </a:rPr>
              <a:t>void </a:t>
            </a:r>
            <a:r>
              <a:rPr lang="en-US" dirty="0"/>
              <a:t>main() =&gt; </a:t>
            </a:r>
            <a:r>
              <a:rPr lang="en-US" dirty="0" err="1"/>
              <a:t>runApp</a:t>
            </a:r>
            <a:r>
              <a:rPr lang="en-US" dirty="0"/>
              <a:t>(</a:t>
            </a:r>
            <a:r>
              <a:rPr lang="en-US" dirty="0" err="1">
                <a:solidFill>
                  <a:srgbClr val="2196F3"/>
                </a:solidFill>
              </a:rPr>
              <a:t>MyApp</a:t>
            </a:r>
            <a:r>
              <a:rPr lang="en-US" dirty="0"/>
              <a:t>());</a:t>
            </a:r>
            <a:br>
              <a:rPr lang="en-US" dirty="0"/>
            </a:br>
            <a:r>
              <a:rPr lang="en-US" b="1" dirty="0">
                <a:solidFill>
                  <a:srgbClr val="000080"/>
                </a:solidFill>
              </a:rPr>
              <a:t>class </a:t>
            </a:r>
            <a:r>
              <a:rPr lang="en-US" dirty="0" err="1"/>
              <a:t>MyApp</a:t>
            </a:r>
            <a:r>
              <a:rPr lang="en-US" dirty="0"/>
              <a:t> </a:t>
            </a:r>
            <a:r>
              <a:rPr lang="en-US" b="1" dirty="0">
                <a:solidFill>
                  <a:srgbClr val="000080"/>
                </a:solidFill>
              </a:rPr>
              <a:t>extends </a:t>
            </a:r>
            <a:r>
              <a:rPr lang="en-US" dirty="0" err="1"/>
              <a:t>StatelessWidget</a:t>
            </a:r>
            <a:r>
              <a:rPr lang="en-US" dirty="0"/>
              <a:t> {</a:t>
            </a:r>
            <a:br>
              <a:rPr lang="en-US" dirty="0"/>
            </a:br>
            <a:r>
              <a:rPr lang="en-US" dirty="0"/>
              <a:t>  </a:t>
            </a:r>
            <a:r>
              <a:rPr lang="en-US" dirty="0">
                <a:solidFill>
                  <a:srgbClr val="808000"/>
                </a:solidFill>
              </a:rPr>
              <a:t>@override</a:t>
            </a:r>
            <a:br>
              <a:rPr lang="en-US" dirty="0">
                <a:solidFill>
                  <a:srgbClr val="808000"/>
                </a:solidFill>
              </a:rPr>
            </a:br>
            <a:r>
              <a:rPr lang="en-US" dirty="0">
                <a:solidFill>
                  <a:srgbClr val="808000"/>
                </a:solidFill>
              </a:rPr>
              <a:t>  </a:t>
            </a:r>
            <a:r>
              <a:rPr lang="en-US" dirty="0"/>
              <a:t>Widget build(</a:t>
            </a:r>
            <a:r>
              <a:rPr lang="en-US" dirty="0" err="1"/>
              <a:t>BuildContext</a:t>
            </a:r>
            <a:r>
              <a:rPr lang="en-US" dirty="0"/>
              <a:t> context) {</a:t>
            </a:r>
            <a:br>
              <a:rPr lang="en-US" dirty="0"/>
            </a:br>
            <a:r>
              <a:rPr lang="en-US" dirty="0"/>
              <a:t>    </a:t>
            </a:r>
            <a:r>
              <a:rPr lang="en-US" b="1" dirty="0">
                <a:solidFill>
                  <a:srgbClr val="000080"/>
                </a:solidFill>
              </a:rPr>
              <a:t>return </a:t>
            </a:r>
            <a:r>
              <a:rPr lang="en-US" dirty="0" err="1">
                <a:solidFill>
                  <a:srgbClr val="2196F3"/>
                </a:solidFill>
              </a:rPr>
              <a:t>MaterialApp</a:t>
            </a:r>
            <a:r>
              <a:rPr lang="en-US" dirty="0"/>
              <a:t>(</a:t>
            </a:r>
            <a:br>
              <a:rPr lang="en-US" dirty="0"/>
            </a:br>
            <a:r>
              <a:rPr lang="en-US" dirty="0"/>
              <a:t>      title: </a:t>
            </a:r>
            <a:r>
              <a:rPr lang="en-US" b="1" dirty="0">
                <a:solidFill>
                  <a:srgbClr val="008000"/>
                </a:solidFill>
              </a:rPr>
              <a:t>'Welcome to Flutter'</a:t>
            </a:r>
            <a:r>
              <a:rPr lang="en-US" dirty="0"/>
              <a:t>,</a:t>
            </a:r>
            <a:br>
              <a:rPr lang="en-US" dirty="0"/>
            </a:br>
            <a:r>
              <a:rPr lang="en-US" dirty="0"/>
              <a:t>      home: </a:t>
            </a:r>
            <a:r>
              <a:rPr lang="en-US" dirty="0">
                <a:solidFill>
                  <a:srgbClr val="2196F3"/>
                </a:solidFill>
              </a:rPr>
              <a:t>Scaffold</a:t>
            </a:r>
            <a:r>
              <a:rPr lang="en-US" dirty="0"/>
              <a:t>(</a:t>
            </a:r>
            <a:br>
              <a:rPr lang="en-US" dirty="0"/>
            </a:br>
            <a:r>
              <a:rPr lang="en-US" dirty="0"/>
              <a:t>        </a:t>
            </a:r>
            <a:r>
              <a:rPr lang="en-US" dirty="0" err="1"/>
              <a:t>appBar</a:t>
            </a:r>
            <a:r>
              <a:rPr lang="en-US" dirty="0"/>
              <a:t>: </a:t>
            </a:r>
            <a:r>
              <a:rPr lang="en-US" dirty="0" err="1">
                <a:solidFill>
                  <a:srgbClr val="2196F3"/>
                </a:solidFill>
              </a:rPr>
              <a:t>AppBar</a:t>
            </a:r>
            <a:r>
              <a:rPr lang="en-US" dirty="0"/>
              <a:t>(</a:t>
            </a:r>
            <a:br>
              <a:rPr lang="en-US" dirty="0"/>
            </a:br>
            <a:r>
              <a:rPr lang="en-US" dirty="0"/>
              <a:t>          title: </a:t>
            </a:r>
            <a:r>
              <a:rPr lang="en-US" b="1" dirty="0" err="1">
                <a:solidFill>
                  <a:srgbClr val="000080"/>
                </a:solidFill>
              </a:rPr>
              <a:t>const</a:t>
            </a:r>
            <a:r>
              <a:rPr lang="en-US" b="1" dirty="0">
                <a:solidFill>
                  <a:srgbClr val="000080"/>
                </a:solidFill>
              </a:rPr>
              <a:t> </a:t>
            </a:r>
            <a:r>
              <a:rPr lang="en-US" dirty="0">
                <a:solidFill>
                  <a:srgbClr val="2196F3"/>
                </a:solidFill>
              </a:rPr>
              <a:t>Text</a:t>
            </a:r>
            <a:r>
              <a:rPr lang="en-US" dirty="0"/>
              <a:t>(</a:t>
            </a:r>
            <a:r>
              <a:rPr lang="en-US" b="1" dirty="0">
                <a:solidFill>
                  <a:srgbClr val="008000"/>
                </a:solidFill>
              </a:rPr>
              <a:t>'Welcome to Flutter'</a:t>
            </a:r>
            <a:r>
              <a:rPr lang="en-US" dirty="0"/>
              <a:t>),</a:t>
            </a:r>
            <a:br>
              <a:rPr lang="en-US" dirty="0"/>
            </a:br>
            <a:r>
              <a:rPr lang="en-US" dirty="0"/>
              <a:t>        ),</a:t>
            </a:r>
            <a:br>
              <a:rPr lang="en-US" dirty="0"/>
            </a:br>
            <a:r>
              <a:rPr lang="en-US" dirty="0"/>
              <a:t>        body: </a:t>
            </a:r>
            <a:r>
              <a:rPr lang="en-US" b="1" dirty="0" err="1">
                <a:solidFill>
                  <a:srgbClr val="000080"/>
                </a:solidFill>
              </a:rPr>
              <a:t>const</a:t>
            </a:r>
            <a:r>
              <a:rPr lang="en-US" b="1" dirty="0">
                <a:solidFill>
                  <a:srgbClr val="000080"/>
                </a:solidFill>
              </a:rPr>
              <a:t> </a:t>
            </a:r>
            <a:r>
              <a:rPr lang="en-US" dirty="0">
                <a:solidFill>
                  <a:srgbClr val="2196F3"/>
                </a:solidFill>
              </a:rPr>
              <a:t>Center</a:t>
            </a:r>
            <a:r>
              <a:rPr lang="en-US" dirty="0"/>
              <a:t>(</a:t>
            </a:r>
            <a:br>
              <a:rPr lang="en-US" dirty="0"/>
            </a:br>
            <a:r>
              <a:rPr lang="en-US" dirty="0"/>
              <a:t>          child: </a:t>
            </a:r>
            <a:r>
              <a:rPr lang="en-US" b="1" dirty="0" err="1">
                <a:solidFill>
                  <a:srgbClr val="000080"/>
                </a:solidFill>
              </a:rPr>
              <a:t>const</a:t>
            </a:r>
            <a:r>
              <a:rPr lang="en-US" b="1" dirty="0">
                <a:solidFill>
                  <a:srgbClr val="000080"/>
                </a:solidFill>
              </a:rPr>
              <a:t> </a:t>
            </a:r>
            <a:r>
              <a:rPr lang="en-US" dirty="0">
                <a:solidFill>
                  <a:srgbClr val="2196F3"/>
                </a:solidFill>
              </a:rPr>
              <a:t>Text</a:t>
            </a:r>
            <a:r>
              <a:rPr lang="en-US" dirty="0"/>
              <a:t>(</a:t>
            </a:r>
            <a:r>
              <a:rPr lang="en-US" b="1" dirty="0">
                <a:solidFill>
                  <a:srgbClr val="008000"/>
                </a:solidFill>
              </a:rPr>
              <a:t>'Hello World'</a:t>
            </a:r>
            <a:r>
              <a:rPr lang="en-US" dirty="0"/>
              <a:t>),</a:t>
            </a:r>
            <a:br>
              <a:rPr lang="en-US" dirty="0"/>
            </a:br>
            <a:r>
              <a:rPr lang="en-US" dirty="0"/>
              <a:t>        ),</a:t>
            </a:r>
            <a:br>
              <a:rPr lang="en-US" dirty="0"/>
            </a:br>
            <a:r>
              <a:rPr lang="en-US" dirty="0"/>
              <a:t>      ),</a:t>
            </a:r>
            <a:br>
              <a:rPr lang="en-US" dirty="0"/>
            </a:br>
            <a:r>
              <a:rPr lang="en-US" dirty="0"/>
              <a:t>    );</a:t>
            </a:r>
            <a:br>
              <a:rPr lang="en-US" dirty="0"/>
            </a:br>
            <a:r>
              <a:rPr lang="en-US" dirty="0"/>
              <a:t>  }</a:t>
            </a:r>
            <a:br>
              <a:rPr lang="en-US" dirty="0"/>
            </a:br>
            <a:r>
              <a:rPr lang="en-US" dirty="0"/>
              <a:t>}</a:t>
            </a:r>
          </a:p>
        </p:txBody>
      </p:sp>
    </p:spTree>
    <p:extLst>
      <p:ext uri="{BB962C8B-B14F-4D97-AF65-F5344CB8AC3E}">
        <p14:creationId xmlns:p14="http://schemas.microsoft.com/office/powerpoint/2010/main" val="302272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CB3C9-F177-A742-B018-2B2EAA03896A}"/>
              </a:ext>
            </a:extLst>
          </p:cNvPr>
          <p:cNvSpPr>
            <a:spLocks noGrp="1"/>
          </p:cNvSpPr>
          <p:nvPr>
            <p:ph type="title"/>
          </p:nvPr>
        </p:nvSpPr>
        <p:spPr/>
        <p:txBody>
          <a:bodyPr/>
          <a:lstStyle/>
          <a:p>
            <a:r>
              <a:rPr lang="en-US" dirty="0"/>
              <a:t>Hot reload</a:t>
            </a:r>
          </a:p>
        </p:txBody>
      </p:sp>
      <p:pic>
        <p:nvPicPr>
          <p:cNvPr id="8" name="Content Placeholder 7">
            <a:extLst>
              <a:ext uri="{FF2B5EF4-FFF2-40B4-BE49-F238E27FC236}">
                <a16:creationId xmlns:a16="http://schemas.microsoft.com/office/drawing/2014/main" id="{E8FE9607-5717-A04B-909E-7BC24DEB7B2A}"/>
              </a:ext>
            </a:extLst>
          </p:cNvPr>
          <p:cNvPicPr>
            <a:picLocks noGrp="1" noChangeAspect="1"/>
          </p:cNvPicPr>
          <p:nvPr>
            <p:ph idx="1"/>
          </p:nvPr>
        </p:nvPicPr>
        <p:blipFill>
          <a:blip r:embed="rId3"/>
          <a:stretch>
            <a:fillRect/>
          </a:stretch>
        </p:blipFill>
        <p:spPr>
          <a:xfrm>
            <a:off x="1842886" y="-364408"/>
            <a:ext cx="8139314" cy="7222408"/>
          </a:xfrm>
        </p:spPr>
      </p:pic>
      <p:sp>
        <p:nvSpPr>
          <p:cNvPr id="4" name="Date Placeholder 3">
            <a:extLst>
              <a:ext uri="{FF2B5EF4-FFF2-40B4-BE49-F238E27FC236}">
                <a16:creationId xmlns:a16="http://schemas.microsoft.com/office/drawing/2014/main" id="{854BFF52-771A-9E43-AF8A-2C8F06B87AFF}"/>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D99A6AF0-1C18-014E-9FC7-4F213A46B4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8FFB2-A8CB-2949-9050-A62DF0A9A881}"/>
              </a:ext>
            </a:extLst>
          </p:cNvPr>
          <p:cNvSpPr>
            <a:spLocks noGrp="1"/>
          </p:cNvSpPr>
          <p:nvPr>
            <p:ph type="sldNum" sz="quarter" idx="12"/>
          </p:nvPr>
        </p:nvSpPr>
        <p:spPr/>
        <p:txBody>
          <a:bodyPr/>
          <a:lstStyle/>
          <a:p>
            <a:fld id="{0E9BF5F7-54E5-E744-A88D-9321BE78B3F4}" type="slidenum">
              <a:rPr lang="en-US" smtClean="0"/>
              <a:t>33</a:t>
            </a:fld>
            <a:endParaRPr lang="en-US"/>
          </a:p>
        </p:txBody>
      </p:sp>
    </p:spTree>
    <p:extLst>
      <p:ext uri="{BB962C8B-B14F-4D97-AF65-F5344CB8AC3E}">
        <p14:creationId xmlns:p14="http://schemas.microsoft.com/office/powerpoint/2010/main" val="1949452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2E26-0767-2E44-B116-9E888995BD5A}"/>
              </a:ext>
            </a:extLst>
          </p:cNvPr>
          <p:cNvSpPr>
            <a:spLocks noGrp="1"/>
          </p:cNvSpPr>
          <p:nvPr>
            <p:ph type="title"/>
          </p:nvPr>
        </p:nvSpPr>
        <p:spPr/>
        <p:txBody>
          <a:bodyPr/>
          <a:lstStyle/>
          <a:p>
            <a:r>
              <a:rPr lang="en-US" dirty="0"/>
              <a:t>Widgets</a:t>
            </a:r>
          </a:p>
        </p:txBody>
      </p:sp>
      <p:pic>
        <p:nvPicPr>
          <p:cNvPr id="14" name="Content Placeholder 13">
            <a:extLst>
              <a:ext uri="{FF2B5EF4-FFF2-40B4-BE49-F238E27FC236}">
                <a16:creationId xmlns:a16="http://schemas.microsoft.com/office/drawing/2014/main" id="{1DE87343-6B07-A744-8957-8182457753EE}"/>
              </a:ext>
            </a:extLst>
          </p:cNvPr>
          <p:cNvPicPr>
            <a:picLocks noGrp="1" noChangeAspect="1"/>
          </p:cNvPicPr>
          <p:nvPr>
            <p:ph idx="1"/>
          </p:nvPr>
        </p:nvPicPr>
        <p:blipFill>
          <a:blip r:embed="rId2"/>
          <a:stretch>
            <a:fillRect/>
          </a:stretch>
        </p:blipFill>
        <p:spPr>
          <a:xfrm>
            <a:off x="1011677" y="1916721"/>
            <a:ext cx="9824936" cy="4028223"/>
          </a:xfrm>
        </p:spPr>
      </p:pic>
      <p:sp>
        <p:nvSpPr>
          <p:cNvPr id="4" name="Date Placeholder 3">
            <a:extLst>
              <a:ext uri="{FF2B5EF4-FFF2-40B4-BE49-F238E27FC236}">
                <a16:creationId xmlns:a16="http://schemas.microsoft.com/office/drawing/2014/main" id="{4188D020-297E-B74C-8DEE-119D66CD003A}"/>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E4F48877-8EEE-FC40-A5F0-645E19A6C8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A030E8-B3FD-AA46-B533-8E247D4963A4}"/>
              </a:ext>
            </a:extLst>
          </p:cNvPr>
          <p:cNvSpPr>
            <a:spLocks noGrp="1"/>
          </p:cNvSpPr>
          <p:nvPr>
            <p:ph type="sldNum" sz="quarter" idx="12"/>
          </p:nvPr>
        </p:nvSpPr>
        <p:spPr/>
        <p:txBody>
          <a:bodyPr/>
          <a:lstStyle/>
          <a:p>
            <a:fld id="{0E9BF5F7-54E5-E744-A88D-9321BE78B3F4}" type="slidenum">
              <a:rPr lang="en-US" smtClean="0"/>
              <a:t>34</a:t>
            </a:fld>
            <a:endParaRPr lang="en-US"/>
          </a:p>
        </p:txBody>
      </p:sp>
    </p:spTree>
    <p:extLst>
      <p:ext uri="{BB962C8B-B14F-4D97-AF65-F5344CB8AC3E}">
        <p14:creationId xmlns:p14="http://schemas.microsoft.com/office/powerpoint/2010/main" val="35049426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438D-4FDA-A44D-AE8F-938066B892ED}"/>
              </a:ext>
            </a:extLst>
          </p:cNvPr>
          <p:cNvSpPr>
            <a:spLocks noGrp="1"/>
          </p:cNvSpPr>
          <p:nvPr>
            <p:ph type="title"/>
          </p:nvPr>
        </p:nvSpPr>
        <p:spPr/>
        <p:txBody>
          <a:bodyPr/>
          <a:lstStyle/>
          <a:p>
            <a:r>
              <a:rPr lang="en-US" dirty="0"/>
              <a:t>Widgets</a:t>
            </a:r>
          </a:p>
        </p:txBody>
      </p:sp>
      <p:sp>
        <p:nvSpPr>
          <p:cNvPr id="7" name="Content Placeholder 6">
            <a:extLst>
              <a:ext uri="{FF2B5EF4-FFF2-40B4-BE49-F238E27FC236}">
                <a16:creationId xmlns:a16="http://schemas.microsoft.com/office/drawing/2014/main" id="{A7E73EC4-C3A3-AC40-BBD6-00A0AFD8FF8F}"/>
              </a:ext>
            </a:extLst>
          </p:cNvPr>
          <p:cNvSpPr>
            <a:spLocks noGrp="1"/>
          </p:cNvSpPr>
          <p:nvPr>
            <p:ph sz="half" idx="1"/>
          </p:nvPr>
        </p:nvSpPr>
        <p:spPr/>
        <p:txBody>
          <a:bodyPr/>
          <a:lstStyle/>
          <a:p>
            <a:r>
              <a:rPr lang="en-US" dirty="0" err="1"/>
              <a:t>StatelessWidget</a:t>
            </a:r>
            <a:endParaRPr lang="en-US" dirty="0"/>
          </a:p>
        </p:txBody>
      </p:sp>
      <p:sp>
        <p:nvSpPr>
          <p:cNvPr id="8" name="Content Placeholder 7">
            <a:extLst>
              <a:ext uri="{FF2B5EF4-FFF2-40B4-BE49-F238E27FC236}">
                <a16:creationId xmlns:a16="http://schemas.microsoft.com/office/drawing/2014/main" id="{4120CA5C-481F-A44D-8A33-76359D348F1F}"/>
              </a:ext>
            </a:extLst>
          </p:cNvPr>
          <p:cNvSpPr>
            <a:spLocks noGrp="1"/>
          </p:cNvSpPr>
          <p:nvPr>
            <p:ph sz="half" idx="2"/>
          </p:nvPr>
        </p:nvSpPr>
        <p:spPr/>
        <p:txBody>
          <a:bodyPr/>
          <a:lstStyle/>
          <a:p>
            <a:r>
              <a:rPr lang="en-US" dirty="0" err="1"/>
              <a:t>StatefulWidget</a:t>
            </a:r>
            <a:endParaRPr lang="en-US" dirty="0"/>
          </a:p>
        </p:txBody>
      </p:sp>
      <p:sp>
        <p:nvSpPr>
          <p:cNvPr id="4" name="Date Placeholder 3">
            <a:extLst>
              <a:ext uri="{FF2B5EF4-FFF2-40B4-BE49-F238E27FC236}">
                <a16:creationId xmlns:a16="http://schemas.microsoft.com/office/drawing/2014/main" id="{A86909BF-39E9-4442-ABE3-548681E4CC64}"/>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53B5DB4F-FA77-284E-B378-4FF6D7160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7FB58-61C4-EF43-B691-B41AC7EDF8E8}"/>
              </a:ext>
            </a:extLst>
          </p:cNvPr>
          <p:cNvSpPr>
            <a:spLocks noGrp="1"/>
          </p:cNvSpPr>
          <p:nvPr>
            <p:ph type="sldNum" sz="quarter" idx="12"/>
          </p:nvPr>
        </p:nvSpPr>
        <p:spPr/>
        <p:txBody>
          <a:bodyPr/>
          <a:lstStyle/>
          <a:p>
            <a:fld id="{0E9BF5F7-54E5-E744-A88D-9321BE78B3F4}" type="slidenum">
              <a:rPr lang="en-US" smtClean="0"/>
              <a:t>35</a:t>
            </a:fld>
            <a:endParaRPr lang="en-US"/>
          </a:p>
        </p:txBody>
      </p:sp>
      <p:pic>
        <p:nvPicPr>
          <p:cNvPr id="9" name="Content Placeholder 7">
            <a:extLst>
              <a:ext uri="{FF2B5EF4-FFF2-40B4-BE49-F238E27FC236}">
                <a16:creationId xmlns:a16="http://schemas.microsoft.com/office/drawing/2014/main" id="{4676B22D-D36C-774E-B439-2D14A7D4FF91}"/>
              </a:ext>
            </a:extLst>
          </p:cNvPr>
          <p:cNvPicPr>
            <a:picLocks noChangeAspect="1"/>
          </p:cNvPicPr>
          <p:nvPr/>
        </p:nvPicPr>
        <p:blipFill>
          <a:blip r:embed="rId2"/>
          <a:stretch>
            <a:fillRect/>
          </a:stretch>
        </p:blipFill>
        <p:spPr>
          <a:xfrm>
            <a:off x="6764033" y="2567873"/>
            <a:ext cx="5034821" cy="2911291"/>
          </a:xfrm>
          <a:prstGeom prst="rect">
            <a:avLst/>
          </a:prstGeom>
        </p:spPr>
      </p:pic>
      <p:pic>
        <p:nvPicPr>
          <p:cNvPr id="10" name="Content Placeholder 11">
            <a:extLst>
              <a:ext uri="{FF2B5EF4-FFF2-40B4-BE49-F238E27FC236}">
                <a16:creationId xmlns:a16="http://schemas.microsoft.com/office/drawing/2014/main" id="{CD7D56F4-E270-7044-85B4-001010F28018}"/>
              </a:ext>
            </a:extLst>
          </p:cNvPr>
          <p:cNvPicPr>
            <a:picLocks noChangeAspect="1"/>
          </p:cNvPicPr>
          <p:nvPr/>
        </p:nvPicPr>
        <p:blipFill>
          <a:blip r:embed="rId3"/>
          <a:stretch>
            <a:fillRect/>
          </a:stretch>
        </p:blipFill>
        <p:spPr>
          <a:xfrm>
            <a:off x="1137379" y="2567873"/>
            <a:ext cx="2901221" cy="2247024"/>
          </a:xfrm>
          <a:prstGeom prst="rect">
            <a:avLst/>
          </a:prstGeom>
        </p:spPr>
      </p:pic>
    </p:spTree>
    <p:extLst>
      <p:ext uri="{BB962C8B-B14F-4D97-AF65-F5344CB8AC3E}">
        <p14:creationId xmlns:p14="http://schemas.microsoft.com/office/powerpoint/2010/main" val="2394199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7FA9E-3127-D44C-8319-5EACED28139A}"/>
              </a:ext>
            </a:extLst>
          </p:cNvPr>
          <p:cNvSpPr>
            <a:spLocks noGrp="1"/>
          </p:cNvSpPr>
          <p:nvPr>
            <p:ph type="title"/>
          </p:nvPr>
        </p:nvSpPr>
        <p:spPr/>
        <p:txBody>
          <a:bodyPr/>
          <a:lstStyle/>
          <a:p>
            <a:r>
              <a:rPr lang="en-US" dirty="0"/>
              <a:t>Import file</a:t>
            </a:r>
          </a:p>
        </p:txBody>
      </p:sp>
      <p:sp>
        <p:nvSpPr>
          <p:cNvPr id="3" name="Content Placeholder 2">
            <a:extLst>
              <a:ext uri="{FF2B5EF4-FFF2-40B4-BE49-F238E27FC236}">
                <a16:creationId xmlns:a16="http://schemas.microsoft.com/office/drawing/2014/main" id="{FCD497DF-7AA6-3443-929E-AC314133DE74}"/>
              </a:ext>
            </a:extLst>
          </p:cNvPr>
          <p:cNvSpPr>
            <a:spLocks noGrp="1"/>
          </p:cNvSpPr>
          <p:nvPr>
            <p:ph idx="1"/>
          </p:nvPr>
        </p:nvSpPr>
        <p:spPr/>
        <p:txBody>
          <a:bodyPr/>
          <a:lstStyle/>
          <a:p>
            <a:r>
              <a:rPr lang="en-US" dirty="0" err="1"/>
              <a:t>Tạo</a:t>
            </a:r>
            <a:r>
              <a:rPr lang="en-US" dirty="0"/>
              <a:t> file </a:t>
            </a:r>
            <a:r>
              <a:rPr lang="en-US" dirty="0" err="1"/>
              <a:t>mới</a:t>
            </a:r>
            <a:endParaRPr lang="en-US" dirty="0"/>
          </a:p>
          <a:p>
            <a:r>
              <a:rPr lang="en-US" dirty="0"/>
              <a:t>Add lib</a:t>
            </a:r>
          </a:p>
          <a:p>
            <a:r>
              <a:rPr lang="en-US" dirty="0"/>
              <a:t>Add media </a:t>
            </a:r>
            <a:r>
              <a:rPr lang="en-US" dirty="0" err="1"/>
              <a:t>trong</a:t>
            </a:r>
            <a:r>
              <a:rPr lang="en-US"/>
              <a:t> Assets</a:t>
            </a:r>
            <a:endParaRPr lang="en-US" dirty="0"/>
          </a:p>
        </p:txBody>
      </p:sp>
      <p:sp>
        <p:nvSpPr>
          <p:cNvPr id="4" name="Date Placeholder 3">
            <a:extLst>
              <a:ext uri="{FF2B5EF4-FFF2-40B4-BE49-F238E27FC236}">
                <a16:creationId xmlns:a16="http://schemas.microsoft.com/office/drawing/2014/main" id="{D6B71C14-914D-234D-BAEE-0DA4899D6846}"/>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18137673-234C-9449-81F3-9A1BAC213D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BFAE0F-A44A-0148-9B30-515D5F033DA6}"/>
              </a:ext>
            </a:extLst>
          </p:cNvPr>
          <p:cNvSpPr>
            <a:spLocks noGrp="1"/>
          </p:cNvSpPr>
          <p:nvPr>
            <p:ph type="sldNum" sz="quarter" idx="12"/>
          </p:nvPr>
        </p:nvSpPr>
        <p:spPr/>
        <p:txBody>
          <a:bodyPr/>
          <a:lstStyle/>
          <a:p>
            <a:fld id="{0E9BF5F7-54E5-E744-A88D-9321BE78B3F4}" type="slidenum">
              <a:rPr lang="en-US" smtClean="0"/>
              <a:t>36</a:t>
            </a:fld>
            <a:endParaRPr lang="en-US"/>
          </a:p>
        </p:txBody>
      </p:sp>
    </p:spTree>
    <p:extLst>
      <p:ext uri="{BB962C8B-B14F-4D97-AF65-F5344CB8AC3E}">
        <p14:creationId xmlns:p14="http://schemas.microsoft.com/office/powerpoint/2010/main" val="2113203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C87F5-672F-C540-99B3-94B8906BE013}"/>
              </a:ext>
            </a:extLst>
          </p:cNvPr>
          <p:cNvSpPr>
            <a:spLocks noGrp="1"/>
          </p:cNvSpPr>
          <p:nvPr>
            <p:ph type="title"/>
          </p:nvPr>
        </p:nvSpPr>
        <p:spPr/>
        <p:txBody>
          <a:bodyPr/>
          <a:lstStyle/>
          <a:p>
            <a:r>
              <a:rPr lang="en-US" dirty="0"/>
              <a:t>Demo (</a:t>
            </a:r>
            <a:r>
              <a:rPr lang="en-US" dirty="0" err="1"/>
              <a:t>Xây</a:t>
            </a:r>
            <a:r>
              <a:rPr lang="en-US" dirty="0"/>
              <a:t> </a:t>
            </a:r>
            <a:r>
              <a:rPr lang="en-US" dirty="0" err="1"/>
              <a:t>dựng</a:t>
            </a:r>
            <a:r>
              <a:rPr lang="en-US" dirty="0"/>
              <a:t> </a:t>
            </a:r>
            <a:r>
              <a:rPr lang="en-US" dirty="0" err="1"/>
              <a:t>ứng</a:t>
            </a:r>
            <a:r>
              <a:rPr lang="en-US" dirty="0"/>
              <a:t> </a:t>
            </a:r>
            <a:r>
              <a:rPr lang="en-US" dirty="0" err="1"/>
              <a:t>dụng</a:t>
            </a:r>
            <a:r>
              <a:rPr lang="en-US" dirty="0"/>
              <a:t> </a:t>
            </a:r>
            <a:r>
              <a:rPr lang="en-US" dirty="0" err="1"/>
              <a:t>quản</a:t>
            </a:r>
            <a:r>
              <a:rPr lang="en-US" dirty="0"/>
              <a:t> </a:t>
            </a:r>
            <a:r>
              <a:rPr lang="en-US" dirty="0" err="1"/>
              <a:t>lý</a:t>
            </a:r>
            <a:r>
              <a:rPr lang="en-US" dirty="0"/>
              <a:t> </a:t>
            </a:r>
            <a:r>
              <a:rPr lang="en-US" dirty="0" err="1"/>
              <a:t>khách</a:t>
            </a:r>
            <a:r>
              <a:rPr lang="en-US" dirty="0"/>
              <a:t> </a:t>
            </a:r>
            <a:r>
              <a:rPr lang="en-US" dirty="0" err="1"/>
              <a:t>hàng</a:t>
            </a:r>
            <a:r>
              <a:rPr lang="en-US" dirty="0"/>
              <a:t>) </a:t>
            </a:r>
          </a:p>
        </p:txBody>
      </p:sp>
      <p:sp>
        <p:nvSpPr>
          <p:cNvPr id="3" name="Content Placeholder 2">
            <a:extLst>
              <a:ext uri="{FF2B5EF4-FFF2-40B4-BE49-F238E27FC236}">
                <a16:creationId xmlns:a16="http://schemas.microsoft.com/office/drawing/2014/main" id="{4290B861-C643-E243-A233-DA06C4102DD2}"/>
              </a:ext>
            </a:extLst>
          </p:cNvPr>
          <p:cNvSpPr>
            <a:spLocks noGrp="1"/>
          </p:cNvSpPr>
          <p:nvPr>
            <p:ph idx="1"/>
          </p:nvPr>
        </p:nvSpPr>
        <p:spPr/>
        <p:txBody>
          <a:bodyPr/>
          <a:lstStyle/>
          <a:p>
            <a:r>
              <a:rPr lang="en-US" dirty="0"/>
              <a:t>Link</a:t>
            </a:r>
          </a:p>
        </p:txBody>
      </p:sp>
      <p:sp>
        <p:nvSpPr>
          <p:cNvPr id="4" name="Date Placeholder 3">
            <a:extLst>
              <a:ext uri="{FF2B5EF4-FFF2-40B4-BE49-F238E27FC236}">
                <a16:creationId xmlns:a16="http://schemas.microsoft.com/office/drawing/2014/main" id="{DCD445F0-D686-A64C-8835-7EFB2DA75E00}"/>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3B5EEA5C-31F4-B348-993B-2EEAE792B3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7A4866-A62D-934D-8755-6522BE698B27}"/>
              </a:ext>
            </a:extLst>
          </p:cNvPr>
          <p:cNvSpPr>
            <a:spLocks noGrp="1"/>
          </p:cNvSpPr>
          <p:nvPr>
            <p:ph type="sldNum" sz="quarter" idx="12"/>
          </p:nvPr>
        </p:nvSpPr>
        <p:spPr/>
        <p:txBody>
          <a:bodyPr/>
          <a:lstStyle/>
          <a:p>
            <a:fld id="{0E9BF5F7-54E5-E744-A88D-9321BE78B3F4}" type="slidenum">
              <a:rPr lang="en-US" smtClean="0"/>
              <a:t>37</a:t>
            </a:fld>
            <a:endParaRPr lang="en-US"/>
          </a:p>
        </p:txBody>
      </p:sp>
    </p:spTree>
    <p:extLst>
      <p:ext uri="{BB962C8B-B14F-4D97-AF65-F5344CB8AC3E}">
        <p14:creationId xmlns:p14="http://schemas.microsoft.com/office/powerpoint/2010/main" val="3712793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6DCD5-4D63-634C-BE86-1FB1B20CD95D}"/>
              </a:ext>
            </a:extLst>
          </p:cNvPr>
          <p:cNvSpPr>
            <a:spLocks noGrp="1"/>
          </p:cNvSpPr>
          <p:nvPr>
            <p:ph type="title"/>
          </p:nvPr>
        </p:nvSpPr>
        <p:spPr/>
        <p:txBody>
          <a:bodyPr/>
          <a:lstStyle/>
          <a:p>
            <a:r>
              <a:rPr lang="en-US" dirty="0"/>
              <a:t>Q &amp; A</a:t>
            </a:r>
          </a:p>
        </p:txBody>
      </p:sp>
      <p:sp>
        <p:nvSpPr>
          <p:cNvPr id="4" name="Date Placeholder 3">
            <a:extLst>
              <a:ext uri="{FF2B5EF4-FFF2-40B4-BE49-F238E27FC236}">
                <a16:creationId xmlns:a16="http://schemas.microsoft.com/office/drawing/2014/main" id="{200A0EEC-2BA6-B646-AEBA-4B8E35EABCD0}"/>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06AC2306-BC9A-E94D-B060-D28CF24A9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2B4D7A-BDA1-8141-801F-2700188E0C5D}"/>
              </a:ext>
            </a:extLst>
          </p:cNvPr>
          <p:cNvSpPr>
            <a:spLocks noGrp="1"/>
          </p:cNvSpPr>
          <p:nvPr>
            <p:ph type="sldNum" sz="quarter" idx="12"/>
          </p:nvPr>
        </p:nvSpPr>
        <p:spPr/>
        <p:txBody>
          <a:bodyPr/>
          <a:lstStyle/>
          <a:p>
            <a:fld id="{0E9BF5F7-54E5-E744-A88D-9321BE78B3F4}" type="slidenum">
              <a:rPr lang="en-US" smtClean="0"/>
              <a:t>38</a:t>
            </a:fld>
            <a:endParaRPr lang="en-US"/>
          </a:p>
        </p:txBody>
      </p:sp>
      <p:pic>
        <p:nvPicPr>
          <p:cNvPr id="7" name="Content Placeholder 7" descr="question_mask.jpg">
            <a:extLst>
              <a:ext uri="{FF2B5EF4-FFF2-40B4-BE49-F238E27FC236}">
                <a16:creationId xmlns:a16="http://schemas.microsoft.com/office/drawing/2014/main" id="{B44DE9D4-09B9-AA43-A6AD-58DF3911FDB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5492"/>
          <a:stretch>
            <a:fillRect/>
          </a:stretch>
        </p:blipFill>
        <p:spPr>
          <a:xfrm>
            <a:off x="2883141" y="1690688"/>
            <a:ext cx="6425718" cy="4072685"/>
          </a:xfrm>
        </p:spPr>
      </p:pic>
    </p:spTree>
    <p:extLst>
      <p:ext uri="{BB962C8B-B14F-4D97-AF65-F5344CB8AC3E}">
        <p14:creationId xmlns:p14="http://schemas.microsoft.com/office/powerpoint/2010/main" val="3738579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AF902-DBDA-9E4C-B3D6-03ECBE805471}"/>
              </a:ext>
            </a:extLst>
          </p:cNvPr>
          <p:cNvSpPr>
            <a:spLocks noGrp="1"/>
          </p:cNvSpPr>
          <p:nvPr>
            <p:ph type="title"/>
          </p:nvPr>
        </p:nvSpPr>
        <p:spPr/>
        <p:txBody>
          <a:bodyPr/>
          <a:lstStyle/>
          <a:p>
            <a:r>
              <a:rPr lang="en-US" dirty="0" err="1"/>
              <a:t>Các</a:t>
            </a:r>
            <a:r>
              <a:rPr lang="en-US" dirty="0"/>
              <a:t> </a:t>
            </a:r>
            <a:r>
              <a:rPr lang="en-US" dirty="0" err="1"/>
              <a:t>xu</a:t>
            </a:r>
            <a:r>
              <a:rPr lang="en-US" dirty="0"/>
              <a:t> </a:t>
            </a:r>
            <a:r>
              <a:rPr lang="en-US" dirty="0" err="1"/>
              <a:t>hướng</a:t>
            </a:r>
            <a:r>
              <a:rPr lang="en-US" dirty="0"/>
              <a:t> </a:t>
            </a:r>
            <a:r>
              <a:rPr lang="en-US" dirty="0" err="1"/>
              <a:t>phát</a:t>
            </a:r>
            <a:r>
              <a:rPr lang="en-US" dirty="0"/>
              <a:t> </a:t>
            </a:r>
            <a:r>
              <a:rPr lang="en-US" dirty="0" err="1"/>
              <a:t>triển</a:t>
            </a:r>
            <a:r>
              <a:rPr lang="en-US" dirty="0"/>
              <a:t> mobile</a:t>
            </a:r>
          </a:p>
        </p:txBody>
      </p:sp>
      <p:sp>
        <p:nvSpPr>
          <p:cNvPr id="4" name="Date Placeholder 3">
            <a:extLst>
              <a:ext uri="{FF2B5EF4-FFF2-40B4-BE49-F238E27FC236}">
                <a16:creationId xmlns:a16="http://schemas.microsoft.com/office/drawing/2014/main" id="{DA7A6EEB-6813-D942-8F1A-4536647307B9}"/>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5EA4ABBE-6CEB-0F45-AE81-7F53A1232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997F6E-7B60-134E-ABB9-DCD8A475379D}"/>
              </a:ext>
            </a:extLst>
          </p:cNvPr>
          <p:cNvSpPr>
            <a:spLocks noGrp="1"/>
          </p:cNvSpPr>
          <p:nvPr>
            <p:ph type="sldNum" sz="quarter" idx="12"/>
          </p:nvPr>
        </p:nvSpPr>
        <p:spPr/>
        <p:txBody>
          <a:bodyPr/>
          <a:lstStyle/>
          <a:p>
            <a:fld id="{0E9BF5F7-54E5-E744-A88D-9321BE78B3F4}" type="slidenum">
              <a:rPr lang="en-US" smtClean="0"/>
              <a:t>4</a:t>
            </a:fld>
            <a:endParaRPr lang="en-US"/>
          </a:p>
        </p:txBody>
      </p:sp>
      <p:pic>
        <p:nvPicPr>
          <p:cNvPr id="28" name="Content Placeholder 27">
            <a:extLst>
              <a:ext uri="{FF2B5EF4-FFF2-40B4-BE49-F238E27FC236}">
                <a16:creationId xmlns:a16="http://schemas.microsoft.com/office/drawing/2014/main" id="{2A7F2822-C7E9-D54A-829D-AFE846EB66E0}"/>
              </a:ext>
            </a:extLst>
          </p:cNvPr>
          <p:cNvPicPr>
            <a:picLocks noGrp="1" noChangeAspect="1"/>
          </p:cNvPicPr>
          <p:nvPr>
            <p:ph idx="1"/>
          </p:nvPr>
        </p:nvPicPr>
        <p:blipFill>
          <a:blip r:embed="rId2"/>
          <a:stretch>
            <a:fillRect/>
          </a:stretch>
        </p:blipFill>
        <p:spPr>
          <a:xfrm>
            <a:off x="253584" y="1690688"/>
            <a:ext cx="4990411" cy="4351338"/>
          </a:xfrm>
        </p:spPr>
      </p:pic>
      <p:pic>
        <p:nvPicPr>
          <p:cNvPr id="30" name="Picture 29">
            <a:extLst>
              <a:ext uri="{FF2B5EF4-FFF2-40B4-BE49-F238E27FC236}">
                <a16:creationId xmlns:a16="http://schemas.microsoft.com/office/drawing/2014/main" id="{CECB16B2-5FAA-A049-8C1C-35D9A08C0B45}"/>
              </a:ext>
            </a:extLst>
          </p:cNvPr>
          <p:cNvPicPr>
            <a:picLocks noChangeAspect="1"/>
          </p:cNvPicPr>
          <p:nvPr/>
        </p:nvPicPr>
        <p:blipFill>
          <a:blip r:embed="rId3"/>
          <a:stretch>
            <a:fillRect/>
          </a:stretch>
        </p:blipFill>
        <p:spPr>
          <a:xfrm>
            <a:off x="6121400" y="2132807"/>
            <a:ext cx="4978400" cy="3467100"/>
          </a:xfrm>
          <a:prstGeom prst="rect">
            <a:avLst/>
          </a:prstGeom>
        </p:spPr>
      </p:pic>
      <p:sp>
        <p:nvSpPr>
          <p:cNvPr id="3" name="TextBox 2">
            <a:extLst>
              <a:ext uri="{FF2B5EF4-FFF2-40B4-BE49-F238E27FC236}">
                <a16:creationId xmlns:a16="http://schemas.microsoft.com/office/drawing/2014/main" id="{4E828A4D-CB3B-534C-A9B2-4A2F80EEEAA8}"/>
              </a:ext>
            </a:extLst>
          </p:cNvPr>
          <p:cNvSpPr txBox="1"/>
          <p:nvPr/>
        </p:nvSpPr>
        <p:spPr>
          <a:xfrm>
            <a:off x="7672227" y="5483367"/>
            <a:ext cx="4195379" cy="369332"/>
          </a:xfrm>
          <a:prstGeom prst="rect">
            <a:avLst/>
          </a:prstGeom>
          <a:noFill/>
        </p:spPr>
        <p:txBody>
          <a:bodyPr wrap="none" rtlCol="0">
            <a:spAutoFit/>
          </a:bodyPr>
          <a:lstStyle/>
          <a:p>
            <a:r>
              <a:rPr lang="en-US" i="1" dirty="0" err="1">
                <a:hlinkClick r:id="rId4"/>
              </a:rPr>
              <a:t>Nguồn</a:t>
            </a:r>
            <a:r>
              <a:rPr lang="en-US" i="1" dirty="0">
                <a:hlinkClick r:id="rId4"/>
              </a:rPr>
              <a:t> https://</a:t>
            </a:r>
            <a:r>
              <a:rPr lang="en-US" i="1" dirty="0" err="1">
                <a:hlinkClick r:id="rId4"/>
              </a:rPr>
              <a:t>www.statista.com</a:t>
            </a:r>
            <a:r>
              <a:rPr lang="en-US" i="1" dirty="0">
                <a:hlinkClick r:id="rId4"/>
              </a:rPr>
              <a:t>/</a:t>
            </a:r>
            <a:r>
              <a:rPr lang="en-US" i="1" dirty="0" err="1">
                <a:hlinkClick r:id="rId4"/>
              </a:rPr>
              <a:t>aboutus</a:t>
            </a:r>
            <a:r>
              <a:rPr lang="en-US" i="1" dirty="0">
                <a:hlinkClick r:id="rId4"/>
              </a:rPr>
              <a:t>/</a:t>
            </a:r>
            <a:endParaRPr lang="en-US" i="1" dirty="0"/>
          </a:p>
        </p:txBody>
      </p:sp>
    </p:spTree>
    <p:extLst>
      <p:ext uri="{BB962C8B-B14F-4D97-AF65-F5344CB8AC3E}">
        <p14:creationId xmlns:p14="http://schemas.microsoft.com/office/powerpoint/2010/main" val="2168348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3DB88-1850-8D48-B180-7BD0441EE180}"/>
              </a:ext>
            </a:extLst>
          </p:cNvPr>
          <p:cNvSpPr>
            <a:spLocks noGrp="1"/>
          </p:cNvSpPr>
          <p:nvPr>
            <p:ph type="title"/>
          </p:nvPr>
        </p:nvSpPr>
        <p:spPr/>
        <p:txBody>
          <a:bodyPr/>
          <a:lstStyle/>
          <a:p>
            <a:r>
              <a:rPr lang="en-US" dirty="0" err="1"/>
              <a:t>Các</a:t>
            </a:r>
            <a:r>
              <a:rPr lang="en-US" dirty="0"/>
              <a:t> </a:t>
            </a:r>
            <a:r>
              <a:rPr lang="en-US" dirty="0" err="1"/>
              <a:t>xu</a:t>
            </a:r>
            <a:r>
              <a:rPr lang="en-US" dirty="0"/>
              <a:t> </a:t>
            </a:r>
            <a:r>
              <a:rPr lang="en-US" dirty="0" err="1"/>
              <a:t>hướng</a:t>
            </a:r>
            <a:r>
              <a:rPr lang="en-US" dirty="0"/>
              <a:t> </a:t>
            </a:r>
            <a:r>
              <a:rPr lang="en-US" dirty="0" err="1"/>
              <a:t>phát</a:t>
            </a:r>
            <a:r>
              <a:rPr lang="en-US" dirty="0"/>
              <a:t> </a:t>
            </a:r>
            <a:r>
              <a:rPr lang="en-US" dirty="0" err="1"/>
              <a:t>triển</a:t>
            </a:r>
            <a:r>
              <a:rPr lang="en-US" dirty="0"/>
              <a:t> mobile</a:t>
            </a:r>
          </a:p>
        </p:txBody>
      </p:sp>
      <p:sp>
        <p:nvSpPr>
          <p:cNvPr id="3" name="Content Placeholder 2">
            <a:extLst>
              <a:ext uri="{FF2B5EF4-FFF2-40B4-BE49-F238E27FC236}">
                <a16:creationId xmlns:a16="http://schemas.microsoft.com/office/drawing/2014/main" id="{1572C18D-7105-8E47-B259-7289740F2BE3}"/>
              </a:ext>
            </a:extLst>
          </p:cNvPr>
          <p:cNvSpPr>
            <a:spLocks noGrp="1"/>
          </p:cNvSpPr>
          <p:nvPr>
            <p:ph idx="1"/>
          </p:nvPr>
        </p:nvSpPr>
        <p:spPr/>
        <p:txBody>
          <a:bodyPr>
            <a:normAutofit lnSpcReduction="10000"/>
          </a:bodyPr>
          <a:lstStyle/>
          <a:p>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 </a:t>
            </a:r>
          </a:p>
          <a:p>
            <a:r>
              <a:rPr lang="en-US" dirty="0">
                <a:hlinkClick r:id="rId2"/>
                <a:hlinkMouseOver r:id="rId3" action="ppaction://hlinksldjump"/>
              </a:rPr>
              <a:t>IoT</a:t>
            </a:r>
            <a:r>
              <a:rPr lang="en-US" dirty="0"/>
              <a:t> </a:t>
            </a:r>
          </a:p>
          <a:p>
            <a:r>
              <a:rPr lang="en-US" dirty="0" err="1"/>
              <a:t>Thiết</a:t>
            </a:r>
            <a:r>
              <a:rPr lang="en-US" dirty="0"/>
              <a:t> </a:t>
            </a:r>
            <a:r>
              <a:rPr lang="en-US" dirty="0" err="1"/>
              <a:t>bị</a:t>
            </a:r>
            <a:r>
              <a:rPr lang="en-US" dirty="0"/>
              <a:t> Wearable</a:t>
            </a:r>
          </a:p>
          <a:p>
            <a:r>
              <a:rPr lang="en-US" dirty="0" err="1">
                <a:hlinkClick r:id="rId4"/>
              </a:rPr>
              <a:t>Công</a:t>
            </a:r>
            <a:r>
              <a:rPr lang="en-US" dirty="0">
                <a:hlinkClick r:id="rId4"/>
              </a:rPr>
              <a:t> </a:t>
            </a:r>
            <a:r>
              <a:rPr lang="en-US" dirty="0" err="1">
                <a:hlinkClick r:id="rId4"/>
              </a:rPr>
              <a:t>nghệ</a:t>
            </a:r>
            <a:r>
              <a:rPr lang="en-US" dirty="0">
                <a:hlinkClick r:id="rId4"/>
              </a:rPr>
              <a:t> Beacon</a:t>
            </a:r>
            <a:endParaRPr lang="en-US" dirty="0"/>
          </a:p>
          <a:p>
            <a:r>
              <a:rPr lang="en-US" dirty="0">
                <a:hlinkClick r:id="rId5"/>
              </a:rPr>
              <a:t>Augmented Reality </a:t>
            </a:r>
            <a:r>
              <a:rPr lang="en-US" dirty="0" err="1">
                <a:hlinkClick r:id="rId5"/>
              </a:rPr>
              <a:t>và</a:t>
            </a:r>
            <a:r>
              <a:rPr lang="en-US" dirty="0">
                <a:hlinkClick r:id="rId5"/>
              </a:rPr>
              <a:t> Virtual Reality (</a:t>
            </a:r>
            <a:r>
              <a:rPr lang="en-US" dirty="0" err="1">
                <a:hlinkClick r:id="rId5"/>
              </a:rPr>
              <a:t>Tăng</a:t>
            </a:r>
            <a:r>
              <a:rPr lang="en-US" dirty="0">
                <a:hlinkClick r:id="rId5"/>
              </a:rPr>
              <a:t> </a:t>
            </a:r>
            <a:r>
              <a:rPr lang="en-US" dirty="0" err="1">
                <a:hlinkClick r:id="rId5"/>
              </a:rPr>
              <a:t>cường</a:t>
            </a:r>
            <a:r>
              <a:rPr lang="en-US" dirty="0">
                <a:hlinkClick r:id="rId5"/>
              </a:rPr>
              <a:t> </a:t>
            </a:r>
            <a:r>
              <a:rPr lang="en-US" dirty="0" err="1">
                <a:hlinkClick r:id="rId5"/>
              </a:rPr>
              <a:t>thực</a:t>
            </a:r>
            <a:r>
              <a:rPr lang="en-US" dirty="0">
                <a:hlinkClick r:id="rId5"/>
              </a:rPr>
              <a:t> </a:t>
            </a:r>
            <a:r>
              <a:rPr lang="en-US" dirty="0" err="1">
                <a:hlinkClick r:id="rId5"/>
              </a:rPr>
              <a:t>tế</a:t>
            </a:r>
            <a:r>
              <a:rPr lang="en-US" dirty="0">
                <a:hlinkClick r:id="rId5"/>
              </a:rPr>
              <a:t> </a:t>
            </a:r>
            <a:r>
              <a:rPr lang="en-US" dirty="0" err="1">
                <a:hlinkClick r:id="rId5"/>
              </a:rPr>
              <a:t>ảo</a:t>
            </a:r>
            <a:r>
              <a:rPr lang="en-US" dirty="0"/>
              <a:t>)</a:t>
            </a:r>
          </a:p>
          <a:p>
            <a:pPr lvl="1"/>
            <a:r>
              <a:rPr lang="en-US" dirty="0"/>
              <a:t>Theo </a:t>
            </a:r>
            <a:r>
              <a:rPr lang="en-US" dirty="0" err="1"/>
              <a:t>ghi</a:t>
            </a:r>
            <a:r>
              <a:rPr lang="en-US" dirty="0"/>
              <a:t> </a:t>
            </a:r>
            <a:r>
              <a:rPr lang="en-US" dirty="0" err="1"/>
              <a:t>nhận</a:t>
            </a:r>
            <a:r>
              <a:rPr lang="en-US" dirty="0"/>
              <a:t> </a:t>
            </a:r>
            <a:r>
              <a:rPr lang="en-US" dirty="0">
                <a:hlinkClick r:id="rId6"/>
              </a:rPr>
              <a:t>Business of Apps</a:t>
            </a:r>
            <a:r>
              <a:rPr lang="en-US" dirty="0"/>
              <a:t>, 10/2019, </a:t>
            </a:r>
            <a:r>
              <a:rPr lang="en-US" dirty="0" err="1"/>
              <a:t>Pokemon</a:t>
            </a:r>
            <a:r>
              <a:rPr lang="en-US" dirty="0"/>
              <a:t> Go $3 </a:t>
            </a:r>
            <a:r>
              <a:rPr lang="en-US" dirty="0" err="1"/>
              <a:t>tỷ</a:t>
            </a:r>
            <a:r>
              <a:rPr lang="en-US" dirty="0"/>
              <a:t> USD. </a:t>
            </a:r>
          </a:p>
          <a:p>
            <a:r>
              <a:rPr lang="en-US" dirty="0" err="1"/>
              <a:t>Ví</a:t>
            </a:r>
            <a:r>
              <a:rPr lang="en-US" dirty="0"/>
              <a:t> di </a:t>
            </a:r>
            <a:r>
              <a:rPr lang="en-US" dirty="0" err="1"/>
              <a:t>động</a:t>
            </a:r>
            <a:r>
              <a:rPr lang="en-US" dirty="0"/>
              <a:t> ( </a:t>
            </a:r>
            <a:r>
              <a:rPr lang="en-US" dirty="0" err="1"/>
              <a:t>MoMo</a:t>
            </a:r>
            <a:r>
              <a:rPr lang="en-US" dirty="0"/>
              <a:t>, </a:t>
            </a:r>
            <a:r>
              <a:rPr lang="en-US" dirty="0" err="1"/>
              <a:t>ApplePay</a:t>
            </a:r>
            <a:r>
              <a:rPr lang="en-US" dirty="0"/>
              <a:t>, </a:t>
            </a:r>
            <a:r>
              <a:rPr lang="en-US" dirty="0" err="1"/>
              <a:t>SamsungPay</a:t>
            </a:r>
            <a:r>
              <a:rPr lang="en-US" dirty="0"/>
              <a:t>, </a:t>
            </a:r>
            <a:r>
              <a:rPr lang="en-US" dirty="0" err="1"/>
              <a:t>ZaloPay</a:t>
            </a:r>
            <a:r>
              <a:rPr lang="en-US" dirty="0"/>
              <a:t>..)</a:t>
            </a:r>
          </a:p>
          <a:p>
            <a:r>
              <a:rPr lang="en-US" dirty="0"/>
              <a:t>Chatbot</a:t>
            </a:r>
          </a:p>
          <a:p>
            <a:r>
              <a:rPr lang="en-US" dirty="0"/>
              <a:t>…</a:t>
            </a:r>
          </a:p>
          <a:p>
            <a:endParaRPr lang="en-US" dirty="0"/>
          </a:p>
          <a:p>
            <a:pPr marL="0" indent="0">
              <a:buNone/>
            </a:pPr>
            <a:endParaRPr lang="en-US" dirty="0"/>
          </a:p>
          <a:p>
            <a:endParaRPr lang="en-US" dirty="0"/>
          </a:p>
        </p:txBody>
      </p:sp>
      <p:sp>
        <p:nvSpPr>
          <p:cNvPr id="4" name="Date Placeholder 3">
            <a:extLst>
              <a:ext uri="{FF2B5EF4-FFF2-40B4-BE49-F238E27FC236}">
                <a16:creationId xmlns:a16="http://schemas.microsoft.com/office/drawing/2014/main" id="{4ED14FC7-2CBE-214E-AD37-90A76EB721DC}"/>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819AEC11-BEC2-5547-8BE1-4DA2F6D26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579940-B2ED-B548-8DAC-FABC19C8BE6D}"/>
              </a:ext>
            </a:extLst>
          </p:cNvPr>
          <p:cNvSpPr>
            <a:spLocks noGrp="1"/>
          </p:cNvSpPr>
          <p:nvPr>
            <p:ph type="sldNum" sz="quarter" idx="12"/>
          </p:nvPr>
        </p:nvSpPr>
        <p:spPr/>
        <p:txBody>
          <a:bodyPr/>
          <a:lstStyle/>
          <a:p>
            <a:fld id="{0E9BF5F7-54E5-E744-A88D-9321BE78B3F4}" type="slidenum">
              <a:rPr lang="en-US" smtClean="0"/>
              <a:t>5</a:t>
            </a:fld>
            <a:endParaRPr lang="en-US"/>
          </a:p>
        </p:txBody>
      </p:sp>
    </p:spTree>
    <p:extLst>
      <p:ext uri="{BB962C8B-B14F-4D97-AF65-F5344CB8AC3E}">
        <p14:creationId xmlns:p14="http://schemas.microsoft.com/office/powerpoint/2010/main" val="1749937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6263F-053E-F540-A013-E0CAE26EC2B0}"/>
              </a:ext>
            </a:extLst>
          </p:cNvPr>
          <p:cNvSpPr>
            <a:spLocks noGrp="1"/>
          </p:cNvSpPr>
          <p:nvPr>
            <p:ph type="title"/>
          </p:nvPr>
        </p:nvSpPr>
        <p:spPr/>
        <p:txBody>
          <a:bodyPr/>
          <a:lstStyle/>
          <a:p>
            <a:r>
              <a:rPr lang="en-US" dirty="0" err="1"/>
              <a:t>Các</a:t>
            </a:r>
            <a:r>
              <a:rPr lang="en-US" dirty="0"/>
              <a:t> </a:t>
            </a:r>
            <a:r>
              <a:rPr lang="en-US" dirty="0" err="1"/>
              <a:t>xu</a:t>
            </a:r>
            <a:r>
              <a:rPr lang="en-US" dirty="0"/>
              <a:t> </a:t>
            </a:r>
            <a:r>
              <a:rPr lang="en-US" dirty="0" err="1"/>
              <a:t>hướng</a:t>
            </a:r>
            <a:r>
              <a:rPr lang="en-US" dirty="0"/>
              <a:t> </a:t>
            </a:r>
            <a:r>
              <a:rPr lang="en-US" dirty="0" err="1"/>
              <a:t>phát</a:t>
            </a:r>
            <a:r>
              <a:rPr lang="en-US" dirty="0"/>
              <a:t> </a:t>
            </a:r>
            <a:r>
              <a:rPr lang="en-US" dirty="0" err="1"/>
              <a:t>triển</a:t>
            </a:r>
            <a:r>
              <a:rPr lang="en-US" dirty="0"/>
              <a:t> mobile</a:t>
            </a:r>
          </a:p>
        </p:txBody>
      </p:sp>
      <p:pic>
        <p:nvPicPr>
          <p:cNvPr id="8" name="Content Placeholder 7">
            <a:extLst>
              <a:ext uri="{FF2B5EF4-FFF2-40B4-BE49-F238E27FC236}">
                <a16:creationId xmlns:a16="http://schemas.microsoft.com/office/drawing/2014/main" id="{570E1FCB-0300-3A40-8B87-77AAA582A6C2}"/>
              </a:ext>
            </a:extLst>
          </p:cNvPr>
          <p:cNvPicPr>
            <a:picLocks noGrp="1" noChangeAspect="1"/>
          </p:cNvPicPr>
          <p:nvPr>
            <p:ph idx="1"/>
          </p:nvPr>
        </p:nvPicPr>
        <p:blipFill>
          <a:blip r:embed="rId2"/>
          <a:stretch>
            <a:fillRect/>
          </a:stretch>
        </p:blipFill>
        <p:spPr>
          <a:xfrm>
            <a:off x="2686050" y="1404842"/>
            <a:ext cx="6819900" cy="4229100"/>
          </a:xfrm>
        </p:spPr>
      </p:pic>
      <p:sp>
        <p:nvSpPr>
          <p:cNvPr id="4" name="Date Placeholder 3">
            <a:extLst>
              <a:ext uri="{FF2B5EF4-FFF2-40B4-BE49-F238E27FC236}">
                <a16:creationId xmlns:a16="http://schemas.microsoft.com/office/drawing/2014/main" id="{4951350A-3BC0-1B45-AC75-886812B04BBD}"/>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FDF4E222-42F5-7944-A1C1-3C1C71A0C5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C4B6D-FC07-8E4F-A73E-EDF1332B4880}"/>
              </a:ext>
            </a:extLst>
          </p:cNvPr>
          <p:cNvSpPr>
            <a:spLocks noGrp="1"/>
          </p:cNvSpPr>
          <p:nvPr>
            <p:ph type="sldNum" sz="quarter" idx="12"/>
          </p:nvPr>
        </p:nvSpPr>
        <p:spPr/>
        <p:txBody>
          <a:bodyPr/>
          <a:lstStyle/>
          <a:p>
            <a:fld id="{0E9BF5F7-54E5-E744-A88D-9321BE78B3F4}" type="slidenum">
              <a:rPr lang="en-US" smtClean="0"/>
              <a:t>6</a:t>
            </a:fld>
            <a:endParaRPr lang="en-US"/>
          </a:p>
        </p:txBody>
      </p:sp>
      <p:sp>
        <p:nvSpPr>
          <p:cNvPr id="10" name="Rectangle 9">
            <a:extLst>
              <a:ext uri="{FF2B5EF4-FFF2-40B4-BE49-F238E27FC236}">
                <a16:creationId xmlns:a16="http://schemas.microsoft.com/office/drawing/2014/main" id="{FA25999A-0E21-3945-B8EA-3257B4C8C52E}"/>
              </a:ext>
            </a:extLst>
          </p:cNvPr>
          <p:cNvSpPr/>
          <p:nvPr/>
        </p:nvSpPr>
        <p:spPr>
          <a:xfrm>
            <a:off x="3242872" y="5718146"/>
            <a:ext cx="6096000" cy="276999"/>
          </a:xfrm>
          <a:prstGeom prst="rect">
            <a:avLst/>
          </a:prstGeom>
        </p:spPr>
        <p:txBody>
          <a:bodyPr>
            <a:spAutoFit/>
          </a:bodyPr>
          <a:lstStyle/>
          <a:p>
            <a:r>
              <a:rPr lang="en-US" sz="1200" b="1" dirty="0">
                <a:solidFill>
                  <a:schemeClr val="accent2"/>
                </a:solidFill>
                <a:latin typeface="Open Sans"/>
              </a:rPr>
              <a:t>Internet of Things (IoT) connected devices installed base worldwide from 2015 to 2025</a:t>
            </a:r>
            <a:endParaRPr lang="en-US" sz="1200" dirty="0">
              <a:solidFill>
                <a:schemeClr val="accent2"/>
              </a:solidFill>
            </a:endParaRPr>
          </a:p>
        </p:txBody>
      </p:sp>
    </p:spTree>
    <p:extLst>
      <p:ext uri="{BB962C8B-B14F-4D97-AF65-F5344CB8AC3E}">
        <p14:creationId xmlns:p14="http://schemas.microsoft.com/office/powerpoint/2010/main" val="1248406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AF5E8-FCC9-D44E-835D-DC13BCA1B68F}"/>
              </a:ext>
            </a:extLst>
          </p:cNvPr>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err="1"/>
              <a:t>về</a:t>
            </a:r>
            <a:r>
              <a:rPr lang="en-US" dirty="0"/>
              <a:t> </a:t>
            </a:r>
            <a:r>
              <a:rPr lang="en-US" dirty="0" err="1"/>
              <a:t>các</a:t>
            </a:r>
            <a:r>
              <a:rPr lang="en-US" dirty="0"/>
              <a:t> </a:t>
            </a:r>
            <a:r>
              <a:rPr lang="en-US" dirty="0" err="1"/>
              <a:t>công</a:t>
            </a:r>
            <a:r>
              <a:rPr lang="en-US" dirty="0"/>
              <a:t> </a:t>
            </a:r>
            <a:r>
              <a:rPr lang="en-US" dirty="0" err="1"/>
              <a:t>nghệ</a:t>
            </a:r>
            <a:r>
              <a:rPr lang="en-US" dirty="0"/>
              <a:t> </a:t>
            </a:r>
            <a:r>
              <a:rPr lang="en-US" dirty="0" err="1"/>
              <a:t>phát</a:t>
            </a:r>
            <a:r>
              <a:rPr lang="en-US" dirty="0"/>
              <a:t> </a:t>
            </a:r>
            <a:r>
              <a:rPr lang="en-US" dirty="0" err="1"/>
              <a:t>triển</a:t>
            </a:r>
            <a:r>
              <a:rPr lang="en-US" dirty="0"/>
              <a:t> mobile</a:t>
            </a:r>
          </a:p>
        </p:txBody>
      </p:sp>
      <p:sp>
        <p:nvSpPr>
          <p:cNvPr id="3" name="Content Placeholder 2">
            <a:extLst>
              <a:ext uri="{FF2B5EF4-FFF2-40B4-BE49-F238E27FC236}">
                <a16:creationId xmlns:a16="http://schemas.microsoft.com/office/drawing/2014/main" id="{A66C99C2-7CCA-6643-9237-DB32749E3F37}"/>
              </a:ext>
            </a:extLst>
          </p:cNvPr>
          <p:cNvSpPr>
            <a:spLocks noGrp="1"/>
          </p:cNvSpPr>
          <p:nvPr>
            <p:ph idx="1"/>
          </p:nvPr>
        </p:nvSpPr>
        <p:spPr/>
        <p:txBody>
          <a:bodyPr/>
          <a:lstStyle/>
          <a:p>
            <a:r>
              <a:rPr lang="en-US" dirty="0"/>
              <a:t>Native code:</a:t>
            </a:r>
          </a:p>
          <a:p>
            <a:pPr lvl="1"/>
            <a:r>
              <a:rPr lang="en-US" dirty="0"/>
              <a:t>iOS: Objective C, Swift</a:t>
            </a:r>
          </a:p>
          <a:p>
            <a:pPr lvl="1"/>
            <a:r>
              <a:rPr lang="en-US" dirty="0"/>
              <a:t>Android: Java , Kotlin</a:t>
            </a:r>
          </a:p>
          <a:p>
            <a:r>
              <a:rPr lang="en-US" dirty="0"/>
              <a:t>Multi platform</a:t>
            </a:r>
          </a:p>
          <a:p>
            <a:pPr lvl="1"/>
            <a:r>
              <a:rPr lang="en-US" dirty="0"/>
              <a:t>React Native</a:t>
            </a:r>
          </a:p>
          <a:p>
            <a:pPr lvl="1"/>
            <a:r>
              <a:rPr lang="en-US" dirty="0"/>
              <a:t>Flutter</a:t>
            </a:r>
          </a:p>
          <a:p>
            <a:pPr lvl="1"/>
            <a:r>
              <a:rPr lang="en-US" dirty="0"/>
              <a:t>Xamarin</a:t>
            </a:r>
          </a:p>
          <a:p>
            <a:pPr lvl="1"/>
            <a:r>
              <a:rPr lang="en-US" dirty="0"/>
              <a:t>Ionic</a:t>
            </a:r>
          </a:p>
        </p:txBody>
      </p:sp>
      <p:sp>
        <p:nvSpPr>
          <p:cNvPr id="4" name="Date Placeholder 3">
            <a:extLst>
              <a:ext uri="{FF2B5EF4-FFF2-40B4-BE49-F238E27FC236}">
                <a16:creationId xmlns:a16="http://schemas.microsoft.com/office/drawing/2014/main" id="{3B82A3C8-B97D-A14B-B72B-AE2413596D7D}"/>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690B2590-5048-0548-B065-FA798A6E1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239603-07CE-704F-8755-29929171EDFB}"/>
              </a:ext>
            </a:extLst>
          </p:cNvPr>
          <p:cNvSpPr>
            <a:spLocks noGrp="1"/>
          </p:cNvSpPr>
          <p:nvPr>
            <p:ph type="sldNum" sz="quarter" idx="12"/>
          </p:nvPr>
        </p:nvSpPr>
        <p:spPr/>
        <p:txBody>
          <a:bodyPr/>
          <a:lstStyle/>
          <a:p>
            <a:fld id="{0E9BF5F7-54E5-E744-A88D-9321BE78B3F4}" type="slidenum">
              <a:rPr lang="en-US" smtClean="0"/>
              <a:t>7</a:t>
            </a:fld>
            <a:endParaRPr lang="en-US"/>
          </a:p>
        </p:txBody>
      </p:sp>
    </p:spTree>
    <p:extLst>
      <p:ext uri="{BB962C8B-B14F-4D97-AF65-F5344CB8AC3E}">
        <p14:creationId xmlns:p14="http://schemas.microsoft.com/office/powerpoint/2010/main" val="1125000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E5405-FC9B-CA42-863F-F5478E9BCB79}"/>
              </a:ext>
            </a:extLst>
          </p:cNvPr>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err="1"/>
              <a:t>về</a:t>
            </a:r>
            <a:r>
              <a:rPr lang="en-US" dirty="0"/>
              <a:t> </a:t>
            </a:r>
            <a:r>
              <a:rPr lang="en-US" dirty="0" err="1"/>
              <a:t>các</a:t>
            </a:r>
            <a:r>
              <a:rPr lang="en-US" dirty="0"/>
              <a:t> </a:t>
            </a:r>
            <a:r>
              <a:rPr lang="en-US" dirty="0" err="1"/>
              <a:t>công</a:t>
            </a:r>
            <a:r>
              <a:rPr lang="en-US" dirty="0"/>
              <a:t> </a:t>
            </a:r>
            <a:r>
              <a:rPr lang="en-US" dirty="0" err="1"/>
              <a:t>nghệ</a:t>
            </a:r>
            <a:r>
              <a:rPr lang="en-US" dirty="0"/>
              <a:t> </a:t>
            </a:r>
            <a:r>
              <a:rPr lang="en-US" dirty="0" err="1"/>
              <a:t>phát</a:t>
            </a:r>
            <a:r>
              <a:rPr lang="en-US" dirty="0"/>
              <a:t> </a:t>
            </a:r>
            <a:r>
              <a:rPr lang="en-US" dirty="0" err="1"/>
              <a:t>triển</a:t>
            </a:r>
            <a:r>
              <a:rPr lang="en-US" dirty="0"/>
              <a:t> mobile</a:t>
            </a:r>
          </a:p>
        </p:txBody>
      </p:sp>
      <p:sp>
        <p:nvSpPr>
          <p:cNvPr id="3" name="Content Placeholder 2">
            <a:extLst>
              <a:ext uri="{FF2B5EF4-FFF2-40B4-BE49-F238E27FC236}">
                <a16:creationId xmlns:a16="http://schemas.microsoft.com/office/drawing/2014/main" id="{AC1AB95C-3018-BA4F-9E11-6ECB36258028}"/>
              </a:ext>
            </a:extLst>
          </p:cNvPr>
          <p:cNvSpPr>
            <a:spLocks noGrp="1"/>
          </p:cNvSpPr>
          <p:nvPr>
            <p:ph idx="1"/>
          </p:nvPr>
        </p:nvSpPr>
        <p:spPr/>
        <p:txBody>
          <a:bodyPr/>
          <a:lstStyle/>
          <a:p>
            <a:r>
              <a:rPr lang="en-US" dirty="0"/>
              <a:t>iOS</a:t>
            </a:r>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Android</a:t>
            </a:r>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040743F-8560-A741-836D-CE057C783E37}"/>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06881AED-CC27-7549-842F-8E3610E70F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EDB377-1ACC-9846-88D3-C7CA66BB225A}"/>
              </a:ext>
            </a:extLst>
          </p:cNvPr>
          <p:cNvSpPr>
            <a:spLocks noGrp="1"/>
          </p:cNvSpPr>
          <p:nvPr>
            <p:ph type="sldNum" sz="quarter" idx="12"/>
          </p:nvPr>
        </p:nvSpPr>
        <p:spPr/>
        <p:txBody>
          <a:bodyPr/>
          <a:lstStyle/>
          <a:p>
            <a:fld id="{0E9BF5F7-54E5-E744-A88D-9321BE78B3F4}" type="slidenum">
              <a:rPr lang="en-US" smtClean="0"/>
              <a:t>8</a:t>
            </a:fld>
            <a:endParaRPr lang="en-US"/>
          </a:p>
        </p:txBody>
      </p:sp>
      <p:sp>
        <p:nvSpPr>
          <p:cNvPr id="8" name="TextBox 7">
            <a:extLst>
              <a:ext uri="{FF2B5EF4-FFF2-40B4-BE49-F238E27FC236}">
                <a16:creationId xmlns:a16="http://schemas.microsoft.com/office/drawing/2014/main" id="{671CE61B-2564-7340-8EE0-216FC091D056}"/>
              </a:ext>
            </a:extLst>
          </p:cNvPr>
          <p:cNvSpPr txBox="1"/>
          <p:nvPr/>
        </p:nvSpPr>
        <p:spPr>
          <a:xfrm>
            <a:off x="1119588" y="2913232"/>
            <a:ext cx="1429747" cy="306007"/>
          </a:xfrm>
          <a:prstGeom prst="rect">
            <a:avLst/>
          </a:prstGeom>
          <a:noFill/>
        </p:spPr>
        <p:txBody>
          <a:bodyPr wrap="none" rtlCol="0">
            <a:spAutoFit/>
          </a:bodyPr>
          <a:lstStyle/>
          <a:p>
            <a:r>
              <a:rPr lang="en-US" dirty="0"/>
              <a:t>Objective - C</a:t>
            </a:r>
          </a:p>
        </p:txBody>
      </p:sp>
      <p:sp>
        <p:nvSpPr>
          <p:cNvPr id="9" name="Rectangle 8">
            <a:extLst>
              <a:ext uri="{FF2B5EF4-FFF2-40B4-BE49-F238E27FC236}">
                <a16:creationId xmlns:a16="http://schemas.microsoft.com/office/drawing/2014/main" id="{EA8CBDD3-7E9E-1E4C-9559-C4E5E6503BDD}"/>
              </a:ext>
            </a:extLst>
          </p:cNvPr>
          <p:cNvSpPr/>
          <p:nvPr/>
        </p:nvSpPr>
        <p:spPr>
          <a:xfrm>
            <a:off x="2950189" y="2503352"/>
            <a:ext cx="1331253" cy="248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2007/2008</a:t>
            </a:r>
          </a:p>
        </p:txBody>
      </p:sp>
      <p:sp>
        <p:nvSpPr>
          <p:cNvPr id="10" name="TextBox 9">
            <a:extLst>
              <a:ext uri="{FF2B5EF4-FFF2-40B4-BE49-F238E27FC236}">
                <a16:creationId xmlns:a16="http://schemas.microsoft.com/office/drawing/2014/main" id="{2694330D-0FA7-FB4D-9D8F-CC07823CC029}"/>
              </a:ext>
            </a:extLst>
          </p:cNvPr>
          <p:cNvSpPr txBox="1"/>
          <p:nvPr/>
        </p:nvSpPr>
        <p:spPr>
          <a:xfrm>
            <a:off x="2950189" y="2913252"/>
            <a:ext cx="1476471" cy="535512"/>
          </a:xfrm>
          <a:prstGeom prst="rect">
            <a:avLst/>
          </a:prstGeom>
          <a:noFill/>
        </p:spPr>
        <p:txBody>
          <a:bodyPr wrap="none" rtlCol="0">
            <a:spAutoFit/>
          </a:bodyPr>
          <a:lstStyle/>
          <a:p>
            <a:pPr algn="ctr"/>
            <a:r>
              <a:rPr lang="en-US" dirty="0"/>
              <a:t>Objective – C</a:t>
            </a:r>
          </a:p>
          <a:p>
            <a:pPr algn="ctr"/>
            <a:r>
              <a:rPr lang="en-US" dirty="0"/>
              <a:t>(iPhone)</a:t>
            </a:r>
          </a:p>
        </p:txBody>
      </p:sp>
      <p:sp>
        <p:nvSpPr>
          <p:cNvPr id="11" name="Rectangle 10">
            <a:extLst>
              <a:ext uri="{FF2B5EF4-FFF2-40B4-BE49-F238E27FC236}">
                <a16:creationId xmlns:a16="http://schemas.microsoft.com/office/drawing/2014/main" id="{A5538EB4-4287-D340-8F81-D3DE8C4DD71E}"/>
              </a:ext>
            </a:extLst>
          </p:cNvPr>
          <p:cNvSpPr/>
          <p:nvPr/>
        </p:nvSpPr>
        <p:spPr>
          <a:xfrm>
            <a:off x="4682296" y="2515772"/>
            <a:ext cx="1331253" cy="248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2014</a:t>
            </a:r>
          </a:p>
        </p:txBody>
      </p:sp>
      <p:sp>
        <p:nvSpPr>
          <p:cNvPr id="12" name="TextBox 11">
            <a:extLst>
              <a:ext uri="{FF2B5EF4-FFF2-40B4-BE49-F238E27FC236}">
                <a16:creationId xmlns:a16="http://schemas.microsoft.com/office/drawing/2014/main" id="{2DCB0762-362E-C445-94BD-70DBBA704C34}"/>
              </a:ext>
            </a:extLst>
          </p:cNvPr>
          <p:cNvSpPr txBox="1"/>
          <p:nvPr/>
        </p:nvSpPr>
        <p:spPr>
          <a:xfrm>
            <a:off x="5080115" y="2925673"/>
            <a:ext cx="680832" cy="306007"/>
          </a:xfrm>
          <a:prstGeom prst="rect">
            <a:avLst/>
          </a:prstGeom>
          <a:noFill/>
        </p:spPr>
        <p:txBody>
          <a:bodyPr wrap="none" rtlCol="0">
            <a:spAutoFit/>
          </a:bodyPr>
          <a:lstStyle/>
          <a:p>
            <a:pPr algn="ctr"/>
            <a:r>
              <a:rPr lang="en-US" dirty="0"/>
              <a:t>Swift</a:t>
            </a:r>
          </a:p>
        </p:txBody>
      </p:sp>
      <p:sp>
        <p:nvSpPr>
          <p:cNvPr id="13" name="Rectangle 12">
            <a:extLst>
              <a:ext uri="{FF2B5EF4-FFF2-40B4-BE49-F238E27FC236}">
                <a16:creationId xmlns:a16="http://schemas.microsoft.com/office/drawing/2014/main" id="{C6CBA872-1330-604B-ACB7-78E7C619B9D1}"/>
              </a:ext>
            </a:extLst>
          </p:cNvPr>
          <p:cNvSpPr/>
          <p:nvPr/>
        </p:nvSpPr>
        <p:spPr>
          <a:xfrm>
            <a:off x="6406642" y="2515772"/>
            <a:ext cx="1331253" cy="248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09/2014</a:t>
            </a:r>
          </a:p>
        </p:txBody>
      </p:sp>
      <p:sp>
        <p:nvSpPr>
          <p:cNvPr id="14" name="TextBox 13">
            <a:extLst>
              <a:ext uri="{FF2B5EF4-FFF2-40B4-BE49-F238E27FC236}">
                <a16:creationId xmlns:a16="http://schemas.microsoft.com/office/drawing/2014/main" id="{A1BE7AB8-352D-5B42-854F-481EC03347FB}"/>
              </a:ext>
            </a:extLst>
          </p:cNvPr>
          <p:cNvSpPr txBox="1"/>
          <p:nvPr/>
        </p:nvSpPr>
        <p:spPr>
          <a:xfrm>
            <a:off x="6495756" y="2925673"/>
            <a:ext cx="1298253" cy="535512"/>
          </a:xfrm>
          <a:prstGeom prst="rect">
            <a:avLst/>
          </a:prstGeom>
          <a:noFill/>
        </p:spPr>
        <p:txBody>
          <a:bodyPr wrap="none" rtlCol="0">
            <a:spAutoFit/>
          </a:bodyPr>
          <a:lstStyle/>
          <a:p>
            <a:pPr algn="ctr"/>
            <a:r>
              <a:rPr lang="en-US" dirty="0"/>
              <a:t>Swift 1.0</a:t>
            </a:r>
          </a:p>
          <a:p>
            <a:pPr algn="ctr"/>
            <a:r>
              <a:rPr lang="en-US" dirty="0"/>
              <a:t>/ </a:t>
            </a:r>
            <a:r>
              <a:rPr lang="en-US" dirty="0" err="1"/>
              <a:t>Xcode</a:t>
            </a:r>
            <a:r>
              <a:rPr lang="en-US" dirty="0"/>
              <a:t> 6.0</a:t>
            </a:r>
          </a:p>
        </p:txBody>
      </p:sp>
      <p:sp>
        <p:nvSpPr>
          <p:cNvPr id="15" name="Rectangle 14">
            <a:extLst>
              <a:ext uri="{FF2B5EF4-FFF2-40B4-BE49-F238E27FC236}">
                <a16:creationId xmlns:a16="http://schemas.microsoft.com/office/drawing/2014/main" id="{D82CB676-5E75-4B46-A6D9-005D93442C17}"/>
              </a:ext>
            </a:extLst>
          </p:cNvPr>
          <p:cNvSpPr/>
          <p:nvPr/>
        </p:nvSpPr>
        <p:spPr>
          <a:xfrm>
            <a:off x="1218082" y="2503352"/>
            <a:ext cx="1331253" cy="248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1988-2002</a:t>
            </a:r>
          </a:p>
        </p:txBody>
      </p:sp>
      <p:sp>
        <p:nvSpPr>
          <p:cNvPr id="16" name="Rectangle 15">
            <a:extLst>
              <a:ext uri="{FF2B5EF4-FFF2-40B4-BE49-F238E27FC236}">
                <a16:creationId xmlns:a16="http://schemas.microsoft.com/office/drawing/2014/main" id="{6B4AD8D6-421F-4743-8B94-FFB16300CDE2}"/>
              </a:ext>
            </a:extLst>
          </p:cNvPr>
          <p:cNvSpPr/>
          <p:nvPr/>
        </p:nvSpPr>
        <p:spPr>
          <a:xfrm>
            <a:off x="8450192" y="2503331"/>
            <a:ext cx="1331253" cy="248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2015</a:t>
            </a:r>
          </a:p>
        </p:txBody>
      </p:sp>
      <p:sp>
        <p:nvSpPr>
          <p:cNvPr id="17" name="TextBox 16">
            <a:extLst>
              <a:ext uri="{FF2B5EF4-FFF2-40B4-BE49-F238E27FC236}">
                <a16:creationId xmlns:a16="http://schemas.microsoft.com/office/drawing/2014/main" id="{4F6ED629-AB42-224A-8B60-AA17FE7D4036}"/>
              </a:ext>
            </a:extLst>
          </p:cNvPr>
          <p:cNvSpPr txBox="1"/>
          <p:nvPr/>
        </p:nvSpPr>
        <p:spPr>
          <a:xfrm>
            <a:off x="8668628" y="2913232"/>
            <a:ext cx="1039604" cy="306007"/>
          </a:xfrm>
          <a:prstGeom prst="rect">
            <a:avLst/>
          </a:prstGeom>
          <a:noFill/>
        </p:spPr>
        <p:txBody>
          <a:bodyPr wrap="none" rtlCol="0">
            <a:spAutoFit/>
          </a:bodyPr>
          <a:lstStyle/>
          <a:p>
            <a:pPr algn="ctr"/>
            <a:r>
              <a:rPr lang="en-US" dirty="0"/>
              <a:t>Swift 2.0</a:t>
            </a:r>
          </a:p>
        </p:txBody>
      </p:sp>
      <p:sp>
        <p:nvSpPr>
          <p:cNvPr id="18" name="Rectangle 17">
            <a:extLst>
              <a:ext uri="{FF2B5EF4-FFF2-40B4-BE49-F238E27FC236}">
                <a16:creationId xmlns:a16="http://schemas.microsoft.com/office/drawing/2014/main" id="{291525FF-D5C3-E34C-99AE-43C13E564E28}"/>
              </a:ext>
            </a:extLst>
          </p:cNvPr>
          <p:cNvSpPr/>
          <p:nvPr/>
        </p:nvSpPr>
        <p:spPr>
          <a:xfrm>
            <a:off x="10136223" y="2503331"/>
            <a:ext cx="1331253" cy="248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2016</a:t>
            </a:r>
          </a:p>
        </p:txBody>
      </p:sp>
      <p:sp>
        <p:nvSpPr>
          <p:cNvPr id="19" name="TextBox 18">
            <a:extLst>
              <a:ext uri="{FF2B5EF4-FFF2-40B4-BE49-F238E27FC236}">
                <a16:creationId xmlns:a16="http://schemas.microsoft.com/office/drawing/2014/main" id="{F0217E7B-FBEA-F34D-B478-1DCD3A551946}"/>
              </a:ext>
            </a:extLst>
          </p:cNvPr>
          <p:cNvSpPr txBox="1"/>
          <p:nvPr/>
        </p:nvSpPr>
        <p:spPr>
          <a:xfrm>
            <a:off x="10354659" y="2913232"/>
            <a:ext cx="1039604" cy="306007"/>
          </a:xfrm>
          <a:prstGeom prst="rect">
            <a:avLst/>
          </a:prstGeom>
          <a:noFill/>
        </p:spPr>
        <p:txBody>
          <a:bodyPr wrap="none" rtlCol="0">
            <a:spAutoFit/>
          </a:bodyPr>
          <a:lstStyle/>
          <a:p>
            <a:pPr algn="ctr"/>
            <a:r>
              <a:rPr lang="en-US" dirty="0"/>
              <a:t>Swift 3.0</a:t>
            </a:r>
          </a:p>
        </p:txBody>
      </p:sp>
      <p:sp>
        <p:nvSpPr>
          <p:cNvPr id="20" name="Rectangle 19">
            <a:extLst>
              <a:ext uri="{FF2B5EF4-FFF2-40B4-BE49-F238E27FC236}">
                <a16:creationId xmlns:a16="http://schemas.microsoft.com/office/drawing/2014/main" id="{EBBEE583-4E86-2A4F-88FF-2536F973CC3D}"/>
              </a:ext>
            </a:extLst>
          </p:cNvPr>
          <p:cNvSpPr/>
          <p:nvPr/>
        </p:nvSpPr>
        <p:spPr>
          <a:xfrm>
            <a:off x="3413593" y="3633783"/>
            <a:ext cx="1331253" cy="248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2017</a:t>
            </a:r>
          </a:p>
        </p:txBody>
      </p:sp>
      <p:sp>
        <p:nvSpPr>
          <p:cNvPr id="21" name="Rectangle 20">
            <a:extLst>
              <a:ext uri="{FF2B5EF4-FFF2-40B4-BE49-F238E27FC236}">
                <a16:creationId xmlns:a16="http://schemas.microsoft.com/office/drawing/2014/main" id="{200677BB-6859-394A-AD29-8C18B280B09C}"/>
              </a:ext>
            </a:extLst>
          </p:cNvPr>
          <p:cNvSpPr/>
          <p:nvPr/>
        </p:nvSpPr>
        <p:spPr>
          <a:xfrm>
            <a:off x="5095320" y="3633783"/>
            <a:ext cx="1331253" cy="248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2019</a:t>
            </a:r>
          </a:p>
        </p:txBody>
      </p:sp>
      <p:sp>
        <p:nvSpPr>
          <p:cNvPr id="22" name="TextBox 21">
            <a:extLst>
              <a:ext uri="{FF2B5EF4-FFF2-40B4-BE49-F238E27FC236}">
                <a16:creationId xmlns:a16="http://schemas.microsoft.com/office/drawing/2014/main" id="{9C00BACA-F2A0-DE4C-B425-D6CBEFD19AAB}"/>
              </a:ext>
            </a:extLst>
          </p:cNvPr>
          <p:cNvSpPr txBox="1"/>
          <p:nvPr/>
        </p:nvSpPr>
        <p:spPr>
          <a:xfrm>
            <a:off x="3559416" y="3994414"/>
            <a:ext cx="1039604" cy="306007"/>
          </a:xfrm>
          <a:prstGeom prst="rect">
            <a:avLst/>
          </a:prstGeom>
          <a:noFill/>
        </p:spPr>
        <p:txBody>
          <a:bodyPr wrap="none" rtlCol="0">
            <a:spAutoFit/>
          </a:bodyPr>
          <a:lstStyle/>
          <a:p>
            <a:pPr algn="ctr"/>
            <a:r>
              <a:rPr lang="en-US" dirty="0"/>
              <a:t>Swift 4.0</a:t>
            </a:r>
          </a:p>
        </p:txBody>
      </p:sp>
      <p:sp>
        <p:nvSpPr>
          <p:cNvPr id="23" name="TextBox 22">
            <a:extLst>
              <a:ext uri="{FF2B5EF4-FFF2-40B4-BE49-F238E27FC236}">
                <a16:creationId xmlns:a16="http://schemas.microsoft.com/office/drawing/2014/main" id="{09698D23-17DB-7649-83D5-2AD247BF17E0}"/>
              </a:ext>
            </a:extLst>
          </p:cNvPr>
          <p:cNvSpPr txBox="1"/>
          <p:nvPr/>
        </p:nvSpPr>
        <p:spPr>
          <a:xfrm>
            <a:off x="5198622" y="4041468"/>
            <a:ext cx="1039604" cy="306007"/>
          </a:xfrm>
          <a:prstGeom prst="rect">
            <a:avLst/>
          </a:prstGeom>
          <a:noFill/>
        </p:spPr>
        <p:txBody>
          <a:bodyPr wrap="none" rtlCol="0">
            <a:spAutoFit/>
          </a:bodyPr>
          <a:lstStyle/>
          <a:p>
            <a:pPr algn="ctr"/>
            <a:r>
              <a:rPr lang="en-US" dirty="0"/>
              <a:t>Swift 5.0</a:t>
            </a:r>
          </a:p>
        </p:txBody>
      </p:sp>
      <p:sp>
        <p:nvSpPr>
          <p:cNvPr id="24" name="Rectangle 23">
            <a:extLst>
              <a:ext uri="{FF2B5EF4-FFF2-40B4-BE49-F238E27FC236}">
                <a16:creationId xmlns:a16="http://schemas.microsoft.com/office/drawing/2014/main" id="{81B54509-7594-FA45-ADD3-D9DE227F26A6}"/>
              </a:ext>
            </a:extLst>
          </p:cNvPr>
          <p:cNvSpPr/>
          <p:nvPr/>
        </p:nvSpPr>
        <p:spPr>
          <a:xfrm>
            <a:off x="7021092" y="3633783"/>
            <a:ext cx="1331253" cy="248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09/2019</a:t>
            </a:r>
          </a:p>
        </p:txBody>
      </p:sp>
      <p:sp>
        <p:nvSpPr>
          <p:cNvPr id="25" name="TextBox 24">
            <a:extLst>
              <a:ext uri="{FF2B5EF4-FFF2-40B4-BE49-F238E27FC236}">
                <a16:creationId xmlns:a16="http://schemas.microsoft.com/office/drawing/2014/main" id="{1FC17721-A9DE-0B4F-A228-F1D26CAACB4D}"/>
              </a:ext>
            </a:extLst>
          </p:cNvPr>
          <p:cNvSpPr txBox="1"/>
          <p:nvPr/>
        </p:nvSpPr>
        <p:spPr>
          <a:xfrm>
            <a:off x="7169450" y="4041468"/>
            <a:ext cx="949494" cy="306007"/>
          </a:xfrm>
          <a:prstGeom prst="rect">
            <a:avLst/>
          </a:prstGeom>
          <a:noFill/>
        </p:spPr>
        <p:txBody>
          <a:bodyPr wrap="none" rtlCol="0">
            <a:spAutoFit/>
          </a:bodyPr>
          <a:lstStyle/>
          <a:p>
            <a:pPr algn="ctr"/>
            <a:r>
              <a:rPr lang="en-US" dirty="0"/>
              <a:t>Swift UI</a:t>
            </a:r>
          </a:p>
        </p:txBody>
      </p:sp>
      <p:sp>
        <p:nvSpPr>
          <p:cNvPr id="28" name="TextBox 27">
            <a:extLst>
              <a:ext uri="{FF2B5EF4-FFF2-40B4-BE49-F238E27FC236}">
                <a16:creationId xmlns:a16="http://schemas.microsoft.com/office/drawing/2014/main" id="{F810CDDE-092D-8946-8223-557AF1D306E3}"/>
              </a:ext>
            </a:extLst>
          </p:cNvPr>
          <p:cNvSpPr txBox="1"/>
          <p:nvPr/>
        </p:nvSpPr>
        <p:spPr>
          <a:xfrm>
            <a:off x="4513937" y="5244529"/>
            <a:ext cx="576568" cy="369332"/>
          </a:xfrm>
          <a:prstGeom prst="rect">
            <a:avLst/>
          </a:prstGeom>
          <a:noFill/>
        </p:spPr>
        <p:txBody>
          <a:bodyPr wrap="none" rtlCol="0">
            <a:spAutoFit/>
          </a:bodyPr>
          <a:lstStyle/>
          <a:p>
            <a:r>
              <a:rPr lang="en-US" dirty="0"/>
              <a:t>Java</a:t>
            </a:r>
          </a:p>
        </p:txBody>
      </p:sp>
      <p:sp>
        <p:nvSpPr>
          <p:cNvPr id="29" name="Rectangle 28">
            <a:extLst>
              <a:ext uri="{FF2B5EF4-FFF2-40B4-BE49-F238E27FC236}">
                <a16:creationId xmlns:a16="http://schemas.microsoft.com/office/drawing/2014/main" id="{00510EF6-2E9C-704B-A40F-BEE24F3F6847}"/>
              </a:ext>
            </a:extLst>
          </p:cNvPr>
          <p:cNvSpPr/>
          <p:nvPr/>
        </p:nvSpPr>
        <p:spPr>
          <a:xfrm>
            <a:off x="4162803" y="4757589"/>
            <a:ext cx="1278837" cy="300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10/2009</a:t>
            </a:r>
          </a:p>
        </p:txBody>
      </p:sp>
      <p:sp>
        <p:nvSpPr>
          <p:cNvPr id="30" name="TextBox 29">
            <a:extLst>
              <a:ext uri="{FF2B5EF4-FFF2-40B4-BE49-F238E27FC236}">
                <a16:creationId xmlns:a16="http://schemas.microsoft.com/office/drawing/2014/main" id="{E6A413FB-DF98-9E4B-A586-21D3175E818D}"/>
              </a:ext>
            </a:extLst>
          </p:cNvPr>
          <p:cNvSpPr txBox="1"/>
          <p:nvPr/>
        </p:nvSpPr>
        <p:spPr>
          <a:xfrm>
            <a:off x="6657531" y="5244529"/>
            <a:ext cx="727122" cy="369332"/>
          </a:xfrm>
          <a:prstGeom prst="rect">
            <a:avLst/>
          </a:prstGeom>
          <a:noFill/>
        </p:spPr>
        <p:txBody>
          <a:bodyPr wrap="none" rtlCol="0">
            <a:spAutoFit/>
          </a:bodyPr>
          <a:lstStyle/>
          <a:p>
            <a:r>
              <a:rPr lang="en-US" dirty="0"/>
              <a:t>Kotlin</a:t>
            </a:r>
          </a:p>
        </p:txBody>
      </p:sp>
      <p:sp>
        <p:nvSpPr>
          <p:cNvPr id="31" name="Rectangle 30">
            <a:extLst>
              <a:ext uri="{FF2B5EF4-FFF2-40B4-BE49-F238E27FC236}">
                <a16:creationId xmlns:a16="http://schemas.microsoft.com/office/drawing/2014/main" id="{A94F4D3C-3552-E443-9F79-554BBCED27ED}"/>
              </a:ext>
            </a:extLst>
          </p:cNvPr>
          <p:cNvSpPr/>
          <p:nvPr/>
        </p:nvSpPr>
        <p:spPr>
          <a:xfrm>
            <a:off x="6306397" y="4757589"/>
            <a:ext cx="1278837" cy="300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2017</a:t>
            </a:r>
          </a:p>
        </p:txBody>
      </p:sp>
    </p:spTree>
    <p:extLst>
      <p:ext uri="{BB962C8B-B14F-4D97-AF65-F5344CB8AC3E}">
        <p14:creationId xmlns:p14="http://schemas.microsoft.com/office/powerpoint/2010/main" val="2593700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129D5-2059-0D43-B7E1-2DD63BC9CE86}"/>
              </a:ext>
            </a:extLst>
          </p:cNvPr>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err="1"/>
              <a:t>về</a:t>
            </a:r>
            <a:r>
              <a:rPr lang="en-US" dirty="0"/>
              <a:t> </a:t>
            </a:r>
            <a:r>
              <a:rPr lang="en-US" dirty="0" err="1"/>
              <a:t>các</a:t>
            </a:r>
            <a:r>
              <a:rPr lang="en-US" dirty="0"/>
              <a:t> </a:t>
            </a:r>
            <a:r>
              <a:rPr lang="en-US" dirty="0" err="1"/>
              <a:t>công</a:t>
            </a:r>
            <a:r>
              <a:rPr lang="en-US" dirty="0"/>
              <a:t> </a:t>
            </a:r>
            <a:r>
              <a:rPr lang="en-US" dirty="0" err="1"/>
              <a:t>nghệ</a:t>
            </a:r>
            <a:r>
              <a:rPr lang="en-US" dirty="0"/>
              <a:t> </a:t>
            </a:r>
            <a:r>
              <a:rPr lang="en-US" dirty="0" err="1"/>
              <a:t>phát</a:t>
            </a:r>
            <a:r>
              <a:rPr lang="en-US" dirty="0"/>
              <a:t> </a:t>
            </a:r>
            <a:r>
              <a:rPr lang="en-US" dirty="0" err="1"/>
              <a:t>triển</a:t>
            </a:r>
            <a:r>
              <a:rPr lang="en-US" dirty="0"/>
              <a:t> mobile</a:t>
            </a:r>
          </a:p>
        </p:txBody>
      </p:sp>
      <p:sp>
        <p:nvSpPr>
          <p:cNvPr id="3" name="Content Placeholder 2">
            <a:extLst>
              <a:ext uri="{FF2B5EF4-FFF2-40B4-BE49-F238E27FC236}">
                <a16:creationId xmlns:a16="http://schemas.microsoft.com/office/drawing/2014/main" id="{F2CC0B0F-FAC7-8445-84F5-9679B9ED2BAE}"/>
              </a:ext>
            </a:extLst>
          </p:cNvPr>
          <p:cNvSpPr>
            <a:spLocks noGrp="1"/>
          </p:cNvSpPr>
          <p:nvPr>
            <p:ph idx="1"/>
          </p:nvPr>
        </p:nvSpPr>
        <p:spPr/>
        <p:txBody>
          <a:bodyPr/>
          <a:lstStyle/>
          <a:p>
            <a:r>
              <a:rPr lang="en-US" dirty="0"/>
              <a:t>Multi platform</a:t>
            </a:r>
          </a:p>
          <a:p>
            <a:pPr lvl="1"/>
            <a:r>
              <a:rPr lang="en-US" dirty="0"/>
              <a:t>React Native: 2015 – Facebook</a:t>
            </a:r>
          </a:p>
          <a:p>
            <a:pPr lvl="1"/>
            <a:r>
              <a:rPr lang="en-US" dirty="0"/>
              <a:t>Flutter: 2017 – Google</a:t>
            </a:r>
          </a:p>
          <a:p>
            <a:pPr lvl="1"/>
            <a:r>
              <a:rPr lang="en-US" dirty="0"/>
              <a:t>Xamarin: 2011 – Microsoft</a:t>
            </a:r>
          </a:p>
          <a:p>
            <a:pPr lvl="1"/>
            <a:r>
              <a:rPr lang="en-US" dirty="0"/>
              <a:t>Ionic: 2013 - </a:t>
            </a:r>
            <a:r>
              <a:rPr lang="en-US" dirty="0">
                <a:hlinkClick r:id="rId2"/>
              </a:rPr>
              <a:t>Drifty Co. </a:t>
            </a:r>
            <a:endParaRPr lang="en-US" dirty="0"/>
          </a:p>
        </p:txBody>
      </p:sp>
      <p:sp>
        <p:nvSpPr>
          <p:cNvPr id="4" name="Date Placeholder 3">
            <a:extLst>
              <a:ext uri="{FF2B5EF4-FFF2-40B4-BE49-F238E27FC236}">
                <a16:creationId xmlns:a16="http://schemas.microsoft.com/office/drawing/2014/main" id="{1740002C-E05A-034D-A468-CED0DA8B3A5F}"/>
              </a:ext>
            </a:extLst>
          </p:cNvPr>
          <p:cNvSpPr>
            <a:spLocks noGrp="1"/>
          </p:cNvSpPr>
          <p:nvPr>
            <p:ph type="dt" sz="half" idx="10"/>
          </p:nvPr>
        </p:nvSpPr>
        <p:spPr/>
        <p:txBody>
          <a:bodyPr/>
          <a:lstStyle/>
          <a:p>
            <a:fld id="{B862C87B-2CE9-D54A-BBD3-CCC25B8785E8}" type="datetime1">
              <a:rPr lang="en-US" smtClean="0"/>
              <a:t>4/26/21</a:t>
            </a:fld>
            <a:endParaRPr lang="en-US"/>
          </a:p>
        </p:txBody>
      </p:sp>
      <p:sp>
        <p:nvSpPr>
          <p:cNvPr id="5" name="Footer Placeholder 4">
            <a:extLst>
              <a:ext uri="{FF2B5EF4-FFF2-40B4-BE49-F238E27FC236}">
                <a16:creationId xmlns:a16="http://schemas.microsoft.com/office/drawing/2014/main" id="{3FE53D15-6D66-AD44-B134-D6E72AEE96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851BC-EB34-D44A-9764-FAE3A0A31C3C}"/>
              </a:ext>
            </a:extLst>
          </p:cNvPr>
          <p:cNvSpPr>
            <a:spLocks noGrp="1"/>
          </p:cNvSpPr>
          <p:nvPr>
            <p:ph type="sldNum" sz="quarter" idx="12"/>
          </p:nvPr>
        </p:nvSpPr>
        <p:spPr/>
        <p:txBody>
          <a:bodyPr/>
          <a:lstStyle/>
          <a:p>
            <a:fld id="{0E9BF5F7-54E5-E744-A88D-9321BE78B3F4}" type="slidenum">
              <a:rPr lang="en-US" smtClean="0"/>
              <a:t>9</a:t>
            </a:fld>
            <a:endParaRPr lang="en-US"/>
          </a:p>
        </p:txBody>
      </p:sp>
      <p:pic>
        <p:nvPicPr>
          <p:cNvPr id="14" name="Picture 13">
            <a:extLst>
              <a:ext uri="{FF2B5EF4-FFF2-40B4-BE49-F238E27FC236}">
                <a16:creationId xmlns:a16="http://schemas.microsoft.com/office/drawing/2014/main" id="{A86CFE5F-E4BB-644D-9E44-11B18D8E9CC9}"/>
              </a:ext>
            </a:extLst>
          </p:cNvPr>
          <p:cNvPicPr>
            <a:picLocks noChangeAspect="1"/>
          </p:cNvPicPr>
          <p:nvPr/>
        </p:nvPicPr>
        <p:blipFill>
          <a:blip r:embed="rId3"/>
          <a:stretch>
            <a:fillRect/>
          </a:stretch>
        </p:blipFill>
        <p:spPr>
          <a:xfrm>
            <a:off x="6346257" y="1686633"/>
            <a:ext cx="4528685" cy="4629322"/>
          </a:xfrm>
          <a:prstGeom prst="rect">
            <a:avLst/>
          </a:prstGeom>
        </p:spPr>
      </p:pic>
    </p:spTree>
    <p:extLst>
      <p:ext uri="{BB962C8B-B14F-4D97-AF65-F5344CB8AC3E}">
        <p14:creationId xmlns:p14="http://schemas.microsoft.com/office/powerpoint/2010/main" val="1067833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uan_01_GioiThieu" id="{6174E829-2C87-E74E-9001-D6FC1A2BBF04}" vid="{9D3E2ECC-7EF7-374A-8C31-DA7EDF611D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2329</TotalTime>
  <Words>3067</Words>
  <Application>Microsoft Macintosh PowerPoint</Application>
  <PresentationFormat>Widescreen</PresentationFormat>
  <Paragraphs>487</Paragraphs>
  <Slides>38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Calibri Light</vt:lpstr>
      <vt:lpstr>Consolas</vt:lpstr>
      <vt:lpstr>inherit</vt:lpstr>
      <vt:lpstr>Menlo</vt:lpstr>
      <vt:lpstr>Open Sans</vt:lpstr>
      <vt:lpstr>Office Theme</vt:lpstr>
      <vt:lpstr>CÁC CÔNG NGHỆ TRONG PHÁT TRIỂN MOBILE</vt:lpstr>
      <vt:lpstr>Nội dung</vt:lpstr>
      <vt:lpstr>Phần 1</vt:lpstr>
      <vt:lpstr>Các xu hướng phát triển mobile</vt:lpstr>
      <vt:lpstr>Các xu hướng phát triển mobile</vt:lpstr>
      <vt:lpstr>Các xu hướng phát triển mobile</vt:lpstr>
      <vt:lpstr>Giới thiệu về các công nghệ phát triển mobile</vt:lpstr>
      <vt:lpstr>Giới thiệu về các công nghệ phát triển mobile</vt:lpstr>
      <vt:lpstr>Giới thiệu về các công nghệ phát triển mobile</vt:lpstr>
      <vt:lpstr>Ngôn ngữ lập trình Dart</vt:lpstr>
      <vt:lpstr>Ngôn ngữ lập trình Dart</vt:lpstr>
      <vt:lpstr>Ngôn ngữ lập trình Dart</vt:lpstr>
      <vt:lpstr>Ngôn ngữ lập trình Dart</vt:lpstr>
      <vt:lpstr>Ngôn ngữ lập trình Dart</vt:lpstr>
      <vt:lpstr>Ngôn ngữ lập trình Dart</vt:lpstr>
      <vt:lpstr>Ngôn ngữ lập trình Dart</vt:lpstr>
      <vt:lpstr>Ngôn ngữ lập trình Dart</vt:lpstr>
      <vt:lpstr>Ngôn ngữ lập trình Dart</vt:lpstr>
      <vt:lpstr>Ngôn ngữ lập trình Dart</vt:lpstr>
      <vt:lpstr>Ngôn ngữ lập trình Dart</vt:lpstr>
      <vt:lpstr>Ngôn ngữ lập trình Dart</vt:lpstr>
      <vt:lpstr>Ngôn ngữ lập trình Dart</vt:lpstr>
      <vt:lpstr>Ngôn ngữ lập trình Dart</vt:lpstr>
      <vt:lpstr>Ngôn ngữ lập trình Dart</vt:lpstr>
      <vt:lpstr>Phần 2</vt:lpstr>
      <vt:lpstr>Giới thiệu về Flutter</vt:lpstr>
      <vt:lpstr>Thiết lập môi trường lập trình</vt:lpstr>
      <vt:lpstr>Flutter codelab</vt:lpstr>
      <vt:lpstr>Khởi tạo Flutter với Android Studio</vt:lpstr>
      <vt:lpstr>Khởi tạo Flutter với Android Studio</vt:lpstr>
      <vt:lpstr>Phân tích ứng dụng Flutter</vt:lpstr>
      <vt:lpstr>Phân tích ứng dụng Flutter</vt:lpstr>
      <vt:lpstr>Hot reload</vt:lpstr>
      <vt:lpstr>Widgets</vt:lpstr>
      <vt:lpstr>Widgets</vt:lpstr>
      <vt:lpstr>Import file</vt:lpstr>
      <vt:lpstr>Demo (Xây dựng ứng dụng quản lý khách hàng) </vt:lpstr>
      <vt:lpstr>Q &amp; 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CÁC CÔNG NGHỆ TRONG PHÁT TRIỂN MOBILE</dc:title>
  <dc:creator>Microsoft Office User</dc:creator>
  <cp:lastModifiedBy>Microsoft Office User</cp:lastModifiedBy>
  <cp:revision>45</cp:revision>
  <dcterms:created xsi:type="dcterms:W3CDTF">2021-03-25T23:58:37Z</dcterms:created>
  <dcterms:modified xsi:type="dcterms:W3CDTF">2021-04-26T06:55:57Z</dcterms:modified>
</cp:coreProperties>
</file>